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sldIdLst>
    <p:sldId id="256" r:id="rId2"/>
    <p:sldId id="257" r:id="rId3"/>
    <p:sldId id="259" r:id="rId4"/>
    <p:sldId id="275" r:id="rId5"/>
    <p:sldId id="264" r:id="rId6"/>
    <p:sldId id="260" r:id="rId7"/>
    <p:sldId id="261" r:id="rId8"/>
    <p:sldId id="266" r:id="rId9"/>
    <p:sldId id="276" r:id="rId10"/>
    <p:sldId id="277" r:id="rId11"/>
    <p:sldId id="297" r:id="rId12"/>
    <p:sldId id="278" r:id="rId13"/>
    <p:sldId id="298" r:id="rId14"/>
    <p:sldId id="281" r:id="rId15"/>
    <p:sldId id="282" r:id="rId16"/>
    <p:sldId id="286" r:id="rId17"/>
    <p:sldId id="283" r:id="rId18"/>
    <p:sldId id="284" r:id="rId19"/>
    <p:sldId id="291" r:id="rId20"/>
    <p:sldId id="287" r:id="rId21"/>
    <p:sldId id="272" r:id="rId22"/>
    <p:sldId id="292" r:id="rId23"/>
    <p:sldId id="293" r:id="rId24"/>
    <p:sldId id="265" r:id="rId25"/>
    <p:sldId id="273" r:id="rId26"/>
    <p:sldId id="274" r:id="rId27"/>
    <p:sldId id="294" r:id="rId28"/>
    <p:sldId id="296" r:id="rId29"/>
    <p:sldId id="288" r:id="rId30"/>
    <p:sldId id="295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4"/>
    <p:restoredTop sz="94648"/>
  </p:normalViewPr>
  <p:slideViewPr>
    <p:cSldViewPr snapToGrid="0">
      <p:cViewPr varScale="1">
        <p:scale>
          <a:sx n="103" d="100"/>
          <a:sy n="103" d="100"/>
        </p:scale>
        <p:origin x="192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eighpeele.com/mifflin-st-jeor-calculator" TargetMode="External"/><Relationship Id="rId1" Type="http://schemas.openxmlformats.org/officeDocument/2006/relationships/hyperlink" Target="https://www.nhlbi.nih.gov/health/educational/lose_wt/BMI/bmicalc.htm" TargetMode="Externa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lbi.nih.gov/health/educational/lose_wt/BMI/bmicalc.htm" TargetMode="External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hyperlink" Target="https://www.leighpeele.com/mifflin-st-jeor-calculator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38CBD-F77D-4C89-8E2D-FC9E8C53620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70579-BBB8-4A6C-BE43-10C58854DC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Would weight loss be helpful for you?</a:t>
          </a:r>
        </a:p>
      </dgm:t>
    </dgm:pt>
    <dgm:pt modelId="{350EBFC9-BFBA-4AF3-8364-5676EAD7EB32}" type="parTrans" cxnId="{FA80A384-60B2-4FA3-BD9D-FB30B8B3F53A}">
      <dgm:prSet/>
      <dgm:spPr/>
      <dgm:t>
        <a:bodyPr/>
        <a:lstStyle/>
        <a:p>
          <a:endParaRPr lang="en-US"/>
        </a:p>
      </dgm:t>
    </dgm:pt>
    <dgm:pt modelId="{39729FE8-0E4C-4B3A-A68E-E8DE8949BE02}" type="sibTrans" cxnId="{FA80A384-60B2-4FA3-BD9D-FB30B8B3F53A}">
      <dgm:prSet/>
      <dgm:spPr/>
      <dgm:t>
        <a:bodyPr/>
        <a:lstStyle/>
        <a:p>
          <a:endParaRPr lang="en-US"/>
        </a:p>
      </dgm:t>
    </dgm:pt>
    <dgm:pt modelId="{EEE54872-D7D7-4474-A638-3C49FB132B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health conditions do you have? Would they be improved with weight loss?</a:t>
          </a:r>
        </a:p>
      </dgm:t>
    </dgm:pt>
    <dgm:pt modelId="{FEAA0313-E3C2-4107-B83C-FC65D347BE6B}" type="parTrans" cxnId="{386B0F3C-5212-4491-810A-495AA1470FFE}">
      <dgm:prSet/>
      <dgm:spPr/>
      <dgm:t>
        <a:bodyPr/>
        <a:lstStyle/>
        <a:p>
          <a:endParaRPr lang="en-US"/>
        </a:p>
      </dgm:t>
    </dgm:pt>
    <dgm:pt modelId="{C45DBCB0-B9D6-43CB-9F03-3564339E9F41}" type="sibTrans" cxnId="{386B0F3C-5212-4491-810A-495AA1470FFE}">
      <dgm:prSet/>
      <dgm:spPr/>
      <dgm:t>
        <a:bodyPr/>
        <a:lstStyle/>
        <a:p>
          <a:endParaRPr lang="en-US"/>
        </a:p>
      </dgm:t>
    </dgm:pt>
    <dgm:pt modelId="{DECC043F-45B2-480E-AAF8-DD193A7712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lifestyle do you want to live? Would this be improved with weight loss? </a:t>
          </a:r>
        </a:p>
      </dgm:t>
    </dgm:pt>
    <dgm:pt modelId="{B3A63C0E-678D-400F-AF86-9229E4899677}" type="parTrans" cxnId="{025A570A-EC69-46A2-943B-20021FC8D54D}">
      <dgm:prSet/>
      <dgm:spPr/>
      <dgm:t>
        <a:bodyPr/>
        <a:lstStyle/>
        <a:p>
          <a:endParaRPr lang="en-US"/>
        </a:p>
      </dgm:t>
    </dgm:pt>
    <dgm:pt modelId="{408BDC1F-5774-406A-AEA5-D6755FC1FD2D}" type="sibTrans" cxnId="{025A570A-EC69-46A2-943B-20021FC8D54D}">
      <dgm:prSet/>
      <dgm:spPr/>
      <dgm:t>
        <a:bodyPr/>
        <a:lstStyle/>
        <a:p>
          <a:endParaRPr lang="en-US"/>
        </a:p>
      </dgm:t>
    </dgm:pt>
    <dgm:pt modelId="{93B9E4A0-2372-4A70-8A4F-6DE0D684EA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BMI- pros and cons, doesn’t take into account muscle mass, etc</a:t>
          </a:r>
        </a:p>
      </dgm:t>
    </dgm:pt>
    <dgm:pt modelId="{EB70275A-6C07-412A-B2CB-1641616AF128}" type="parTrans" cxnId="{A28D2276-49D2-4600-A1D7-5C6E40922712}">
      <dgm:prSet/>
      <dgm:spPr/>
      <dgm:t>
        <a:bodyPr/>
        <a:lstStyle/>
        <a:p>
          <a:endParaRPr lang="en-US"/>
        </a:p>
      </dgm:t>
    </dgm:pt>
    <dgm:pt modelId="{3DE63D72-5BE9-48E0-8729-78A2B75475BF}" type="sibTrans" cxnId="{A28D2276-49D2-4600-A1D7-5C6E40922712}">
      <dgm:prSet/>
      <dgm:spPr/>
      <dgm:t>
        <a:bodyPr/>
        <a:lstStyle/>
        <a:p>
          <a:endParaRPr lang="en-US"/>
        </a:p>
      </dgm:t>
    </dgm:pt>
    <dgm:pt modelId="{4460B7F2-C33B-4510-BD9A-0A43B3D5BBA3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https://www.nhlbi.nih.gov/health/educational/lose_wt/BMI/bmicalc.htm</a:t>
          </a:r>
          <a:r>
            <a:rPr lang="en-US"/>
            <a:t> </a:t>
          </a:r>
        </a:p>
      </dgm:t>
    </dgm:pt>
    <dgm:pt modelId="{10DF8D84-3742-4D56-B854-4EEB7ADAE08F}" type="parTrans" cxnId="{BA5A83D7-AA19-41DB-A2CF-31EF6A42BCF4}">
      <dgm:prSet/>
      <dgm:spPr/>
      <dgm:t>
        <a:bodyPr/>
        <a:lstStyle/>
        <a:p>
          <a:endParaRPr lang="en-US"/>
        </a:p>
      </dgm:t>
    </dgm:pt>
    <dgm:pt modelId="{8ACD8632-1290-4C71-91D7-29CE3FFDD96C}" type="sibTrans" cxnId="{BA5A83D7-AA19-41DB-A2CF-31EF6A42BCF4}">
      <dgm:prSet/>
      <dgm:spPr/>
      <dgm:t>
        <a:bodyPr/>
        <a:lstStyle/>
        <a:p>
          <a:endParaRPr lang="en-US"/>
        </a:p>
      </dgm:t>
    </dgm:pt>
    <dgm:pt modelId="{D6851324-0C32-49D1-B7BE-1684998FFF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If yes, how many calories per day do you need?</a:t>
          </a:r>
        </a:p>
      </dgm:t>
    </dgm:pt>
    <dgm:pt modelId="{0CC8F760-6AB4-4DAF-B573-8E9012F9EEE8}" type="parTrans" cxnId="{98395BD7-8FAD-4EFA-8633-DCCA7C2113F0}">
      <dgm:prSet/>
      <dgm:spPr/>
      <dgm:t>
        <a:bodyPr/>
        <a:lstStyle/>
        <a:p>
          <a:endParaRPr lang="en-US"/>
        </a:p>
      </dgm:t>
    </dgm:pt>
    <dgm:pt modelId="{E63C3E06-27B1-4792-8673-55B675DC1EC1}" type="sibTrans" cxnId="{98395BD7-8FAD-4EFA-8633-DCCA7C2113F0}">
      <dgm:prSet/>
      <dgm:spPr/>
      <dgm:t>
        <a:bodyPr/>
        <a:lstStyle/>
        <a:p>
          <a:endParaRPr lang="en-US"/>
        </a:p>
      </dgm:t>
    </dgm:pt>
    <dgm:pt modelId="{F4AAB72D-93E7-4EF8-AC5F-941BE5613A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2"/>
            </a:rPr>
            <a:t>https://www.leighpeele.com/mifflin-st-jeor-calculator</a:t>
          </a:r>
          <a:r>
            <a:rPr lang="en-US"/>
            <a:t> to find TDEE (today daily energy expenditure) and then subtract 500-700 calories from that number to get what the estimated amount of calories you need to start losing weight*</a:t>
          </a:r>
        </a:p>
      </dgm:t>
    </dgm:pt>
    <dgm:pt modelId="{02527C6D-A2A7-4FC6-B73E-3ACCCD021760}" type="parTrans" cxnId="{4C6F3848-3385-48DE-A141-40D01BAADE12}">
      <dgm:prSet/>
      <dgm:spPr/>
      <dgm:t>
        <a:bodyPr/>
        <a:lstStyle/>
        <a:p>
          <a:endParaRPr lang="en-US"/>
        </a:p>
      </dgm:t>
    </dgm:pt>
    <dgm:pt modelId="{097940C0-79A2-435D-B6AE-A93DFB1994C8}" type="sibTrans" cxnId="{4C6F3848-3385-48DE-A141-40D01BAADE12}">
      <dgm:prSet/>
      <dgm:spPr/>
      <dgm:t>
        <a:bodyPr/>
        <a:lstStyle/>
        <a:p>
          <a:endParaRPr lang="en-US"/>
        </a:p>
      </dgm:t>
    </dgm:pt>
    <dgm:pt modelId="{BDAC9291-FB20-4DC1-B664-3539A1D7C1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 MAJORITY of people it is accurate within 10% (dietitian can help if not accurate)</a:t>
          </a:r>
        </a:p>
        <a:p>
          <a:pPr>
            <a:lnSpc>
              <a:spcPct val="100000"/>
            </a:lnSpc>
          </a:pPr>
          <a:r>
            <a:rPr lang="en-US" dirty="0"/>
            <a:t>Resting Metabolic Rate testing</a:t>
          </a:r>
        </a:p>
      </dgm:t>
    </dgm:pt>
    <dgm:pt modelId="{C50CA68D-BCF3-4A31-ABF7-07597B937720}" type="parTrans" cxnId="{CF3CE855-CA2C-48FD-B331-F8941E854A74}">
      <dgm:prSet/>
      <dgm:spPr/>
      <dgm:t>
        <a:bodyPr/>
        <a:lstStyle/>
        <a:p>
          <a:endParaRPr lang="en-US"/>
        </a:p>
      </dgm:t>
    </dgm:pt>
    <dgm:pt modelId="{AA807775-FAEA-4C8C-B056-7110D128B03C}" type="sibTrans" cxnId="{CF3CE855-CA2C-48FD-B331-F8941E854A74}">
      <dgm:prSet/>
      <dgm:spPr/>
      <dgm:t>
        <a:bodyPr/>
        <a:lstStyle/>
        <a:p>
          <a:endParaRPr lang="en-US"/>
        </a:p>
      </dgm:t>
    </dgm:pt>
    <dgm:pt modelId="{23F59CDB-AB15-430C-8F78-A19D67E5FC72}" type="pres">
      <dgm:prSet presAssocID="{EF338CBD-F77D-4C89-8E2D-FC9E8C536204}" presName="root" presStyleCnt="0">
        <dgm:presLayoutVars>
          <dgm:dir/>
          <dgm:resizeHandles val="exact"/>
        </dgm:presLayoutVars>
      </dgm:prSet>
      <dgm:spPr/>
    </dgm:pt>
    <dgm:pt modelId="{0CAD7DD6-2ED3-49C3-96E7-FCED1F3B3B78}" type="pres">
      <dgm:prSet presAssocID="{4C070579-BBB8-4A6C-BE43-10C58854DC6C}" presName="compNode" presStyleCnt="0"/>
      <dgm:spPr/>
    </dgm:pt>
    <dgm:pt modelId="{ED2C60D7-EA57-4C95-8E93-41E7412EACF2}" type="pres">
      <dgm:prSet presAssocID="{4C070579-BBB8-4A6C-BE43-10C58854DC6C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639173D4-219C-42D5-82BA-839A2914FB44}" type="pres">
      <dgm:prSet presAssocID="{4C070579-BBB8-4A6C-BE43-10C58854DC6C}" presName="iconSpace" presStyleCnt="0"/>
      <dgm:spPr/>
    </dgm:pt>
    <dgm:pt modelId="{492CCF36-E0D7-447A-98FF-DDA507FFBCBF}" type="pres">
      <dgm:prSet presAssocID="{4C070579-BBB8-4A6C-BE43-10C58854DC6C}" presName="parTx" presStyleLbl="revTx" presStyleIdx="0" presStyleCnt="4">
        <dgm:presLayoutVars>
          <dgm:chMax val="0"/>
          <dgm:chPref val="0"/>
        </dgm:presLayoutVars>
      </dgm:prSet>
      <dgm:spPr/>
    </dgm:pt>
    <dgm:pt modelId="{218DEECC-4737-4BBB-8480-76A2A8E59924}" type="pres">
      <dgm:prSet presAssocID="{4C070579-BBB8-4A6C-BE43-10C58854DC6C}" presName="txSpace" presStyleCnt="0"/>
      <dgm:spPr/>
    </dgm:pt>
    <dgm:pt modelId="{237D8F0D-E831-4C5B-B0FA-432C82FC3637}" type="pres">
      <dgm:prSet presAssocID="{4C070579-BBB8-4A6C-BE43-10C58854DC6C}" presName="desTx" presStyleLbl="revTx" presStyleIdx="1" presStyleCnt="4">
        <dgm:presLayoutVars/>
      </dgm:prSet>
      <dgm:spPr/>
    </dgm:pt>
    <dgm:pt modelId="{FC4D082E-90EF-420F-A4A4-8520F27C3A64}" type="pres">
      <dgm:prSet presAssocID="{39729FE8-0E4C-4B3A-A68E-E8DE8949BE02}" presName="sibTrans" presStyleCnt="0"/>
      <dgm:spPr/>
    </dgm:pt>
    <dgm:pt modelId="{4E40E530-A06E-4EE9-9C18-B21F9AFA2D93}" type="pres">
      <dgm:prSet presAssocID="{D6851324-0C32-49D1-B7BE-1684998FFF23}" presName="compNode" presStyleCnt="0"/>
      <dgm:spPr/>
    </dgm:pt>
    <dgm:pt modelId="{3FC38239-B1CC-4964-8E33-C630FA2A8497}" type="pres">
      <dgm:prSet presAssocID="{D6851324-0C32-49D1-B7BE-1684998FFF23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55A14C1C-03FC-43AF-9A94-E4412379596E}" type="pres">
      <dgm:prSet presAssocID="{D6851324-0C32-49D1-B7BE-1684998FFF23}" presName="iconSpace" presStyleCnt="0"/>
      <dgm:spPr/>
    </dgm:pt>
    <dgm:pt modelId="{E7B648E6-C187-41A2-BCD9-E08F04F03629}" type="pres">
      <dgm:prSet presAssocID="{D6851324-0C32-49D1-B7BE-1684998FFF23}" presName="parTx" presStyleLbl="revTx" presStyleIdx="2" presStyleCnt="4">
        <dgm:presLayoutVars>
          <dgm:chMax val="0"/>
          <dgm:chPref val="0"/>
        </dgm:presLayoutVars>
      </dgm:prSet>
      <dgm:spPr/>
    </dgm:pt>
    <dgm:pt modelId="{5ECF112D-9459-43B4-BEF4-C2F632AE8763}" type="pres">
      <dgm:prSet presAssocID="{D6851324-0C32-49D1-B7BE-1684998FFF23}" presName="txSpace" presStyleCnt="0"/>
      <dgm:spPr/>
    </dgm:pt>
    <dgm:pt modelId="{ADA2368F-EAEC-4274-ADBF-9899B773EE73}" type="pres">
      <dgm:prSet presAssocID="{D6851324-0C32-49D1-B7BE-1684998FFF23}" presName="desTx" presStyleLbl="revTx" presStyleIdx="3" presStyleCnt="4">
        <dgm:presLayoutVars/>
      </dgm:prSet>
      <dgm:spPr/>
    </dgm:pt>
  </dgm:ptLst>
  <dgm:cxnLst>
    <dgm:cxn modelId="{025A570A-EC69-46A2-943B-20021FC8D54D}" srcId="{4C070579-BBB8-4A6C-BE43-10C58854DC6C}" destId="{DECC043F-45B2-480E-AAF8-DD193A77120D}" srcOrd="1" destOrd="0" parTransId="{B3A63C0E-678D-400F-AF86-9229E4899677}" sibTransId="{408BDC1F-5774-406A-AEA5-D6755FC1FD2D}"/>
    <dgm:cxn modelId="{76B37B0E-01BD-492C-8A49-2DE575E7FABC}" type="presOf" srcId="{93B9E4A0-2372-4A70-8A4F-6DE0D684EAAF}" destId="{237D8F0D-E831-4C5B-B0FA-432C82FC3637}" srcOrd="0" destOrd="2" presId="urn:microsoft.com/office/officeart/2018/2/layout/IconLabelDescriptionList"/>
    <dgm:cxn modelId="{FFFE191D-D8FB-4A6A-AB5F-BBD38DBC09D4}" type="presOf" srcId="{BDAC9291-FB20-4DC1-B664-3539A1D7C1D1}" destId="{ADA2368F-EAEC-4274-ADBF-9899B773EE73}" srcOrd="0" destOrd="1" presId="urn:microsoft.com/office/officeart/2018/2/layout/IconLabelDescriptionList"/>
    <dgm:cxn modelId="{386B0F3C-5212-4491-810A-495AA1470FFE}" srcId="{4C070579-BBB8-4A6C-BE43-10C58854DC6C}" destId="{EEE54872-D7D7-4474-A638-3C49FB132BEE}" srcOrd="0" destOrd="0" parTransId="{FEAA0313-E3C2-4107-B83C-FC65D347BE6B}" sibTransId="{C45DBCB0-B9D6-43CB-9F03-3564339E9F41}"/>
    <dgm:cxn modelId="{4C6F3848-3385-48DE-A141-40D01BAADE12}" srcId="{D6851324-0C32-49D1-B7BE-1684998FFF23}" destId="{F4AAB72D-93E7-4EF8-AC5F-941BE5613A10}" srcOrd="0" destOrd="0" parTransId="{02527C6D-A2A7-4FC6-B73E-3ACCCD021760}" sibTransId="{097940C0-79A2-435D-B6AE-A93DFB1994C8}"/>
    <dgm:cxn modelId="{CF3CE855-CA2C-48FD-B331-F8941E854A74}" srcId="{D6851324-0C32-49D1-B7BE-1684998FFF23}" destId="{BDAC9291-FB20-4DC1-B664-3539A1D7C1D1}" srcOrd="1" destOrd="0" parTransId="{C50CA68D-BCF3-4A31-ABF7-07597B937720}" sibTransId="{AA807775-FAEA-4C8C-B056-7110D128B03C}"/>
    <dgm:cxn modelId="{A28D2276-49D2-4600-A1D7-5C6E40922712}" srcId="{4C070579-BBB8-4A6C-BE43-10C58854DC6C}" destId="{93B9E4A0-2372-4A70-8A4F-6DE0D684EAAF}" srcOrd="2" destOrd="0" parTransId="{EB70275A-6C07-412A-B2CB-1641616AF128}" sibTransId="{3DE63D72-5BE9-48E0-8729-78A2B75475BF}"/>
    <dgm:cxn modelId="{A9913D7A-7660-4A8E-84E9-9701C1C3278D}" type="presOf" srcId="{4C070579-BBB8-4A6C-BE43-10C58854DC6C}" destId="{492CCF36-E0D7-447A-98FF-DDA507FFBCBF}" srcOrd="0" destOrd="0" presId="urn:microsoft.com/office/officeart/2018/2/layout/IconLabelDescriptionList"/>
    <dgm:cxn modelId="{FA80A384-60B2-4FA3-BD9D-FB30B8B3F53A}" srcId="{EF338CBD-F77D-4C89-8E2D-FC9E8C536204}" destId="{4C070579-BBB8-4A6C-BE43-10C58854DC6C}" srcOrd="0" destOrd="0" parTransId="{350EBFC9-BFBA-4AF3-8364-5676EAD7EB32}" sibTransId="{39729FE8-0E4C-4B3A-A68E-E8DE8949BE02}"/>
    <dgm:cxn modelId="{52767B8C-129C-421E-9D42-8E0BBB47F57F}" type="presOf" srcId="{DECC043F-45B2-480E-AAF8-DD193A77120D}" destId="{237D8F0D-E831-4C5B-B0FA-432C82FC3637}" srcOrd="0" destOrd="1" presId="urn:microsoft.com/office/officeart/2018/2/layout/IconLabelDescriptionList"/>
    <dgm:cxn modelId="{E2D1D593-EC6E-48DB-924C-BC9D594DD31A}" type="presOf" srcId="{EEE54872-D7D7-4474-A638-3C49FB132BEE}" destId="{237D8F0D-E831-4C5B-B0FA-432C82FC3637}" srcOrd="0" destOrd="0" presId="urn:microsoft.com/office/officeart/2018/2/layout/IconLabelDescriptionList"/>
    <dgm:cxn modelId="{F9385EB6-0E1B-4208-90D0-4762F821C0E0}" type="presOf" srcId="{4460B7F2-C33B-4510-BD9A-0A43B3D5BBA3}" destId="{237D8F0D-E831-4C5B-B0FA-432C82FC3637}" srcOrd="0" destOrd="3" presId="urn:microsoft.com/office/officeart/2018/2/layout/IconLabelDescriptionList"/>
    <dgm:cxn modelId="{E15A24BE-5CE6-48A4-B2EA-3AD0248F87C3}" type="presOf" srcId="{D6851324-0C32-49D1-B7BE-1684998FFF23}" destId="{E7B648E6-C187-41A2-BCD9-E08F04F03629}" srcOrd="0" destOrd="0" presId="urn:microsoft.com/office/officeart/2018/2/layout/IconLabelDescriptionList"/>
    <dgm:cxn modelId="{98395BD7-8FAD-4EFA-8633-DCCA7C2113F0}" srcId="{EF338CBD-F77D-4C89-8E2D-FC9E8C536204}" destId="{D6851324-0C32-49D1-B7BE-1684998FFF23}" srcOrd="1" destOrd="0" parTransId="{0CC8F760-6AB4-4DAF-B573-8E9012F9EEE8}" sibTransId="{E63C3E06-27B1-4792-8673-55B675DC1EC1}"/>
    <dgm:cxn modelId="{BA5A83D7-AA19-41DB-A2CF-31EF6A42BCF4}" srcId="{93B9E4A0-2372-4A70-8A4F-6DE0D684EAAF}" destId="{4460B7F2-C33B-4510-BD9A-0A43B3D5BBA3}" srcOrd="0" destOrd="0" parTransId="{10DF8D84-3742-4D56-B854-4EEB7ADAE08F}" sibTransId="{8ACD8632-1290-4C71-91D7-29CE3FFDD96C}"/>
    <dgm:cxn modelId="{42B4C1DB-26B4-4684-BFE2-94963FBDE47A}" type="presOf" srcId="{EF338CBD-F77D-4C89-8E2D-FC9E8C536204}" destId="{23F59CDB-AB15-430C-8F78-A19D67E5FC72}" srcOrd="0" destOrd="0" presId="urn:microsoft.com/office/officeart/2018/2/layout/IconLabelDescriptionList"/>
    <dgm:cxn modelId="{1EB210EB-89E0-4030-82E3-0D479DEC4AE2}" type="presOf" srcId="{F4AAB72D-93E7-4EF8-AC5F-941BE5613A10}" destId="{ADA2368F-EAEC-4274-ADBF-9899B773EE73}" srcOrd="0" destOrd="0" presId="urn:microsoft.com/office/officeart/2018/2/layout/IconLabelDescriptionList"/>
    <dgm:cxn modelId="{F90F6E12-D679-438E-8FBB-D3551F8D919D}" type="presParOf" srcId="{23F59CDB-AB15-430C-8F78-A19D67E5FC72}" destId="{0CAD7DD6-2ED3-49C3-96E7-FCED1F3B3B78}" srcOrd="0" destOrd="0" presId="urn:microsoft.com/office/officeart/2018/2/layout/IconLabelDescriptionList"/>
    <dgm:cxn modelId="{E7730E6E-8170-492A-B38A-2819C414615C}" type="presParOf" srcId="{0CAD7DD6-2ED3-49C3-96E7-FCED1F3B3B78}" destId="{ED2C60D7-EA57-4C95-8E93-41E7412EACF2}" srcOrd="0" destOrd="0" presId="urn:microsoft.com/office/officeart/2018/2/layout/IconLabelDescriptionList"/>
    <dgm:cxn modelId="{42D53C21-E485-4EAC-B8C9-E60284DD0CB5}" type="presParOf" srcId="{0CAD7DD6-2ED3-49C3-96E7-FCED1F3B3B78}" destId="{639173D4-219C-42D5-82BA-839A2914FB44}" srcOrd="1" destOrd="0" presId="urn:microsoft.com/office/officeart/2018/2/layout/IconLabelDescriptionList"/>
    <dgm:cxn modelId="{16F91125-61EB-4DF8-86BF-4F2C3B35EAB6}" type="presParOf" srcId="{0CAD7DD6-2ED3-49C3-96E7-FCED1F3B3B78}" destId="{492CCF36-E0D7-447A-98FF-DDA507FFBCBF}" srcOrd="2" destOrd="0" presId="urn:microsoft.com/office/officeart/2018/2/layout/IconLabelDescriptionList"/>
    <dgm:cxn modelId="{98737C40-6192-4E7E-B3EC-19BB4B2F3615}" type="presParOf" srcId="{0CAD7DD6-2ED3-49C3-96E7-FCED1F3B3B78}" destId="{218DEECC-4737-4BBB-8480-76A2A8E59924}" srcOrd="3" destOrd="0" presId="urn:microsoft.com/office/officeart/2018/2/layout/IconLabelDescriptionList"/>
    <dgm:cxn modelId="{6516B1C1-0FE5-4B90-B6AD-E0132A094AC8}" type="presParOf" srcId="{0CAD7DD6-2ED3-49C3-96E7-FCED1F3B3B78}" destId="{237D8F0D-E831-4C5B-B0FA-432C82FC3637}" srcOrd="4" destOrd="0" presId="urn:microsoft.com/office/officeart/2018/2/layout/IconLabelDescriptionList"/>
    <dgm:cxn modelId="{30D7FAC8-ABE0-42B9-8B9C-02A8FB9454CC}" type="presParOf" srcId="{23F59CDB-AB15-430C-8F78-A19D67E5FC72}" destId="{FC4D082E-90EF-420F-A4A4-8520F27C3A64}" srcOrd="1" destOrd="0" presId="urn:microsoft.com/office/officeart/2018/2/layout/IconLabelDescriptionList"/>
    <dgm:cxn modelId="{17885C27-3A8E-4C42-A4B1-9EC138D93465}" type="presParOf" srcId="{23F59CDB-AB15-430C-8F78-A19D67E5FC72}" destId="{4E40E530-A06E-4EE9-9C18-B21F9AFA2D93}" srcOrd="2" destOrd="0" presId="urn:microsoft.com/office/officeart/2018/2/layout/IconLabelDescriptionList"/>
    <dgm:cxn modelId="{D86B7D88-71A8-4150-94F3-3F1B7C1B3EB2}" type="presParOf" srcId="{4E40E530-A06E-4EE9-9C18-B21F9AFA2D93}" destId="{3FC38239-B1CC-4964-8E33-C630FA2A8497}" srcOrd="0" destOrd="0" presId="urn:microsoft.com/office/officeart/2018/2/layout/IconLabelDescriptionList"/>
    <dgm:cxn modelId="{17102D7A-B0AE-4BE2-9167-E504700B3393}" type="presParOf" srcId="{4E40E530-A06E-4EE9-9C18-B21F9AFA2D93}" destId="{55A14C1C-03FC-43AF-9A94-E4412379596E}" srcOrd="1" destOrd="0" presId="urn:microsoft.com/office/officeart/2018/2/layout/IconLabelDescriptionList"/>
    <dgm:cxn modelId="{C422EAF0-2992-4401-9D3C-73AA68A4D239}" type="presParOf" srcId="{4E40E530-A06E-4EE9-9C18-B21F9AFA2D93}" destId="{E7B648E6-C187-41A2-BCD9-E08F04F03629}" srcOrd="2" destOrd="0" presId="urn:microsoft.com/office/officeart/2018/2/layout/IconLabelDescriptionList"/>
    <dgm:cxn modelId="{A7E8344D-DAA9-4C1F-B038-9E44B3739A19}" type="presParOf" srcId="{4E40E530-A06E-4EE9-9C18-B21F9AFA2D93}" destId="{5ECF112D-9459-43B4-BEF4-C2F632AE8763}" srcOrd="3" destOrd="0" presId="urn:microsoft.com/office/officeart/2018/2/layout/IconLabelDescriptionList"/>
    <dgm:cxn modelId="{BAFB16ED-E0A2-4CBF-9942-AB2B94771F40}" type="presParOf" srcId="{4E40E530-A06E-4EE9-9C18-B21F9AFA2D93}" destId="{ADA2368F-EAEC-4274-ADBF-9899B773EE7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380F1-2875-46ED-8398-81CCD7DAB7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AD2C73-7625-428B-A09D-141E210E5C07}">
      <dgm:prSet/>
      <dgm:spPr/>
      <dgm:t>
        <a:bodyPr/>
        <a:lstStyle/>
        <a:p>
          <a:r>
            <a:rPr lang="en-US"/>
            <a:t>The more processing something has been through, the less healthy it typically is</a:t>
          </a:r>
        </a:p>
      </dgm:t>
    </dgm:pt>
    <dgm:pt modelId="{0A78772D-AF17-43AF-B659-37AB90B3B221}" type="parTrans" cxnId="{1158F607-FD16-46D7-8AD2-45C581A1A25E}">
      <dgm:prSet/>
      <dgm:spPr/>
      <dgm:t>
        <a:bodyPr/>
        <a:lstStyle/>
        <a:p>
          <a:endParaRPr lang="en-US"/>
        </a:p>
      </dgm:t>
    </dgm:pt>
    <dgm:pt modelId="{8181FC7A-4789-4AE1-BC35-9DAD8EBC50A4}" type="sibTrans" cxnId="{1158F607-FD16-46D7-8AD2-45C581A1A25E}">
      <dgm:prSet/>
      <dgm:spPr/>
      <dgm:t>
        <a:bodyPr/>
        <a:lstStyle/>
        <a:p>
          <a:endParaRPr lang="en-US"/>
        </a:p>
      </dgm:t>
    </dgm:pt>
    <dgm:pt modelId="{DA05C576-8C62-4F59-AA97-47202D7BC503}">
      <dgm:prSet/>
      <dgm:spPr/>
      <dgm:t>
        <a:bodyPr/>
        <a:lstStyle/>
        <a:p>
          <a:r>
            <a:rPr lang="en-US" dirty="0"/>
            <a:t>Look for shorter food labels, full of real healthy food ingredients that you recognize</a:t>
          </a:r>
        </a:p>
      </dgm:t>
    </dgm:pt>
    <dgm:pt modelId="{BAE5C211-6CBE-4DDA-BDF3-B549AAE4E91D}" type="parTrans" cxnId="{FC75834B-6565-44CF-9E8B-A28B95577585}">
      <dgm:prSet/>
      <dgm:spPr/>
      <dgm:t>
        <a:bodyPr/>
        <a:lstStyle/>
        <a:p>
          <a:endParaRPr lang="en-US"/>
        </a:p>
      </dgm:t>
    </dgm:pt>
    <dgm:pt modelId="{84801269-6AE6-4326-BDE7-A4B69AE46001}" type="sibTrans" cxnId="{FC75834B-6565-44CF-9E8B-A28B95577585}">
      <dgm:prSet/>
      <dgm:spPr/>
      <dgm:t>
        <a:bodyPr/>
        <a:lstStyle/>
        <a:p>
          <a:endParaRPr lang="en-US"/>
        </a:p>
      </dgm:t>
    </dgm:pt>
    <dgm:pt modelId="{BB03A55A-986F-4C03-9E5D-71029034D65E}">
      <dgm:prSet/>
      <dgm:spPr/>
      <dgm:t>
        <a:bodyPr/>
        <a:lstStyle/>
        <a:p>
          <a:r>
            <a:rPr lang="en-US" dirty="0"/>
            <a:t>The more chemicals or “added sugar” is in something, the less good it is for you</a:t>
          </a:r>
        </a:p>
      </dgm:t>
    </dgm:pt>
    <dgm:pt modelId="{82FCE4E7-3D27-4C90-92AD-7AC07AAC8764}" type="parTrans" cxnId="{BF11BC47-B119-4074-B842-2DD13B220966}">
      <dgm:prSet/>
      <dgm:spPr/>
      <dgm:t>
        <a:bodyPr/>
        <a:lstStyle/>
        <a:p>
          <a:endParaRPr lang="en-US"/>
        </a:p>
      </dgm:t>
    </dgm:pt>
    <dgm:pt modelId="{125050A5-0227-461B-BD21-B10BDDFD24E1}" type="sibTrans" cxnId="{BF11BC47-B119-4074-B842-2DD13B220966}">
      <dgm:prSet/>
      <dgm:spPr/>
      <dgm:t>
        <a:bodyPr/>
        <a:lstStyle/>
        <a:p>
          <a:endParaRPr lang="en-US"/>
        </a:p>
      </dgm:t>
    </dgm:pt>
    <dgm:pt modelId="{71CC55B2-F143-284F-B911-6E6AAE1C0B4C}" type="pres">
      <dgm:prSet presAssocID="{4F0380F1-2875-46ED-8398-81CCD7DAB7B8}" presName="outerComposite" presStyleCnt="0">
        <dgm:presLayoutVars>
          <dgm:chMax val="5"/>
          <dgm:dir/>
          <dgm:resizeHandles val="exact"/>
        </dgm:presLayoutVars>
      </dgm:prSet>
      <dgm:spPr/>
    </dgm:pt>
    <dgm:pt modelId="{0E44150A-6BAA-7046-9355-E8AACF67F3A2}" type="pres">
      <dgm:prSet presAssocID="{4F0380F1-2875-46ED-8398-81CCD7DAB7B8}" presName="dummyMaxCanvas" presStyleCnt="0">
        <dgm:presLayoutVars/>
      </dgm:prSet>
      <dgm:spPr/>
    </dgm:pt>
    <dgm:pt modelId="{69DCA959-0410-254C-93D9-71195EB0B390}" type="pres">
      <dgm:prSet presAssocID="{4F0380F1-2875-46ED-8398-81CCD7DAB7B8}" presName="ThreeNodes_1" presStyleLbl="node1" presStyleIdx="0" presStyleCnt="3">
        <dgm:presLayoutVars>
          <dgm:bulletEnabled val="1"/>
        </dgm:presLayoutVars>
      </dgm:prSet>
      <dgm:spPr/>
    </dgm:pt>
    <dgm:pt modelId="{D3A48FB9-5D5B-3145-A030-0EF26AFF7E60}" type="pres">
      <dgm:prSet presAssocID="{4F0380F1-2875-46ED-8398-81CCD7DAB7B8}" presName="ThreeNodes_2" presStyleLbl="node1" presStyleIdx="1" presStyleCnt="3">
        <dgm:presLayoutVars>
          <dgm:bulletEnabled val="1"/>
        </dgm:presLayoutVars>
      </dgm:prSet>
      <dgm:spPr/>
    </dgm:pt>
    <dgm:pt modelId="{D32A35E0-B25B-1A44-B4B7-8A7C4D544A06}" type="pres">
      <dgm:prSet presAssocID="{4F0380F1-2875-46ED-8398-81CCD7DAB7B8}" presName="ThreeNodes_3" presStyleLbl="node1" presStyleIdx="2" presStyleCnt="3">
        <dgm:presLayoutVars>
          <dgm:bulletEnabled val="1"/>
        </dgm:presLayoutVars>
      </dgm:prSet>
      <dgm:spPr/>
    </dgm:pt>
    <dgm:pt modelId="{0B7D1029-BA90-9B49-A944-1F4B3190006D}" type="pres">
      <dgm:prSet presAssocID="{4F0380F1-2875-46ED-8398-81CCD7DAB7B8}" presName="ThreeConn_1-2" presStyleLbl="fgAccFollowNode1" presStyleIdx="0" presStyleCnt="2">
        <dgm:presLayoutVars>
          <dgm:bulletEnabled val="1"/>
        </dgm:presLayoutVars>
      </dgm:prSet>
      <dgm:spPr/>
    </dgm:pt>
    <dgm:pt modelId="{66A6342D-332A-8A46-BD35-56986D706A43}" type="pres">
      <dgm:prSet presAssocID="{4F0380F1-2875-46ED-8398-81CCD7DAB7B8}" presName="ThreeConn_2-3" presStyleLbl="fgAccFollowNode1" presStyleIdx="1" presStyleCnt="2">
        <dgm:presLayoutVars>
          <dgm:bulletEnabled val="1"/>
        </dgm:presLayoutVars>
      </dgm:prSet>
      <dgm:spPr/>
    </dgm:pt>
    <dgm:pt modelId="{888FDE85-0FBC-F94D-A695-EC4F5785A03B}" type="pres">
      <dgm:prSet presAssocID="{4F0380F1-2875-46ED-8398-81CCD7DAB7B8}" presName="ThreeNodes_1_text" presStyleLbl="node1" presStyleIdx="2" presStyleCnt="3">
        <dgm:presLayoutVars>
          <dgm:bulletEnabled val="1"/>
        </dgm:presLayoutVars>
      </dgm:prSet>
      <dgm:spPr/>
    </dgm:pt>
    <dgm:pt modelId="{5CC38DE8-89B5-F747-B367-76A0709B5978}" type="pres">
      <dgm:prSet presAssocID="{4F0380F1-2875-46ED-8398-81CCD7DAB7B8}" presName="ThreeNodes_2_text" presStyleLbl="node1" presStyleIdx="2" presStyleCnt="3">
        <dgm:presLayoutVars>
          <dgm:bulletEnabled val="1"/>
        </dgm:presLayoutVars>
      </dgm:prSet>
      <dgm:spPr/>
    </dgm:pt>
    <dgm:pt modelId="{4058C08D-D5C0-844C-AC92-3B0A8458BD10}" type="pres">
      <dgm:prSet presAssocID="{4F0380F1-2875-46ED-8398-81CCD7DAB7B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158F607-FD16-46D7-8AD2-45C581A1A25E}" srcId="{4F0380F1-2875-46ED-8398-81CCD7DAB7B8}" destId="{0EAD2C73-7625-428B-A09D-141E210E5C07}" srcOrd="0" destOrd="0" parTransId="{0A78772D-AF17-43AF-B659-37AB90B3B221}" sibTransId="{8181FC7A-4789-4AE1-BC35-9DAD8EBC50A4}"/>
    <dgm:cxn modelId="{4FF80A0F-1B49-EF4B-B537-F1D862485A2C}" type="presOf" srcId="{0EAD2C73-7625-428B-A09D-141E210E5C07}" destId="{888FDE85-0FBC-F94D-A695-EC4F5785A03B}" srcOrd="1" destOrd="0" presId="urn:microsoft.com/office/officeart/2005/8/layout/vProcess5"/>
    <dgm:cxn modelId="{11C1FF13-8125-1E46-A37B-22463617A2B1}" type="presOf" srcId="{DA05C576-8C62-4F59-AA97-47202D7BC503}" destId="{D3A48FB9-5D5B-3145-A030-0EF26AFF7E60}" srcOrd="0" destOrd="0" presId="urn:microsoft.com/office/officeart/2005/8/layout/vProcess5"/>
    <dgm:cxn modelId="{A18DEE16-AF54-CB4F-932E-B7D805103A26}" type="presOf" srcId="{84801269-6AE6-4326-BDE7-A4B69AE46001}" destId="{66A6342D-332A-8A46-BD35-56986D706A43}" srcOrd="0" destOrd="0" presId="urn:microsoft.com/office/officeart/2005/8/layout/vProcess5"/>
    <dgm:cxn modelId="{EF7F003B-E720-3142-A66F-54E0C686D624}" type="presOf" srcId="{8181FC7A-4789-4AE1-BC35-9DAD8EBC50A4}" destId="{0B7D1029-BA90-9B49-A944-1F4B3190006D}" srcOrd="0" destOrd="0" presId="urn:microsoft.com/office/officeart/2005/8/layout/vProcess5"/>
    <dgm:cxn modelId="{BF11BC47-B119-4074-B842-2DD13B220966}" srcId="{4F0380F1-2875-46ED-8398-81CCD7DAB7B8}" destId="{BB03A55A-986F-4C03-9E5D-71029034D65E}" srcOrd="2" destOrd="0" parTransId="{82FCE4E7-3D27-4C90-92AD-7AC07AAC8764}" sibTransId="{125050A5-0227-461B-BD21-B10BDDFD24E1}"/>
    <dgm:cxn modelId="{FC75834B-6565-44CF-9E8B-A28B95577585}" srcId="{4F0380F1-2875-46ED-8398-81CCD7DAB7B8}" destId="{DA05C576-8C62-4F59-AA97-47202D7BC503}" srcOrd="1" destOrd="0" parTransId="{BAE5C211-6CBE-4DDA-BDF3-B549AAE4E91D}" sibTransId="{84801269-6AE6-4326-BDE7-A4B69AE46001}"/>
    <dgm:cxn modelId="{9FD2F984-57B7-7D41-83C3-2A23794AEE5E}" type="presOf" srcId="{4F0380F1-2875-46ED-8398-81CCD7DAB7B8}" destId="{71CC55B2-F143-284F-B911-6E6AAE1C0B4C}" srcOrd="0" destOrd="0" presId="urn:microsoft.com/office/officeart/2005/8/layout/vProcess5"/>
    <dgm:cxn modelId="{6B72AD99-C7B8-4045-A8BE-9A6D5E9236DD}" type="presOf" srcId="{BB03A55A-986F-4C03-9E5D-71029034D65E}" destId="{4058C08D-D5C0-844C-AC92-3B0A8458BD10}" srcOrd="1" destOrd="0" presId="urn:microsoft.com/office/officeart/2005/8/layout/vProcess5"/>
    <dgm:cxn modelId="{FB7B069D-0D55-6F49-B2A5-E58D069CEC1C}" type="presOf" srcId="{0EAD2C73-7625-428B-A09D-141E210E5C07}" destId="{69DCA959-0410-254C-93D9-71195EB0B390}" srcOrd="0" destOrd="0" presId="urn:microsoft.com/office/officeart/2005/8/layout/vProcess5"/>
    <dgm:cxn modelId="{AE77CFDC-89B2-7046-9101-85D04EFF4136}" type="presOf" srcId="{DA05C576-8C62-4F59-AA97-47202D7BC503}" destId="{5CC38DE8-89B5-F747-B367-76A0709B5978}" srcOrd="1" destOrd="0" presId="urn:microsoft.com/office/officeart/2005/8/layout/vProcess5"/>
    <dgm:cxn modelId="{D893F4F9-4BE3-AB46-8F73-57A78A8E6462}" type="presOf" srcId="{BB03A55A-986F-4C03-9E5D-71029034D65E}" destId="{D32A35E0-B25B-1A44-B4B7-8A7C4D544A06}" srcOrd="0" destOrd="0" presId="urn:microsoft.com/office/officeart/2005/8/layout/vProcess5"/>
    <dgm:cxn modelId="{E2B3CCFC-2E29-B847-BBE7-C44E984FB209}" type="presParOf" srcId="{71CC55B2-F143-284F-B911-6E6AAE1C0B4C}" destId="{0E44150A-6BAA-7046-9355-E8AACF67F3A2}" srcOrd="0" destOrd="0" presId="urn:microsoft.com/office/officeart/2005/8/layout/vProcess5"/>
    <dgm:cxn modelId="{48023243-E75E-C94A-B697-FCF5D75BB6AE}" type="presParOf" srcId="{71CC55B2-F143-284F-B911-6E6AAE1C0B4C}" destId="{69DCA959-0410-254C-93D9-71195EB0B390}" srcOrd="1" destOrd="0" presId="urn:microsoft.com/office/officeart/2005/8/layout/vProcess5"/>
    <dgm:cxn modelId="{4C9FFD6A-3C79-2C47-B1C3-8567A38E4CB3}" type="presParOf" srcId="{71CC55B2-F143-284F-B911-6E6AAE1C0B4C}" destId="{D3A48FB9-5D5B-3145-A030-0EF26AFF7E60}" srcOrd="2" destOrd="0" presId="urn:microsoft.com/office/officeart/2005/8/layout/vProcess5"/>
    <dgm:cxn modelId="{6BD10DC2-5F75-B949-81E3-55AD4C510E36}" type="presParOf" srcId="{71CC55B2-F143-284F-B911-6E6AAE1C0B4C}" destId="{D32A35E0-B25B-1A44-B4B7-8A7C4D544A06}" srcOrd="3" destOrd="0" presId="urn:microsoft.com/office/officeart/2005/8/layout/vProcess5"/>
    <dgm:cxn modelId="{A4D68C72-173C-2F45-B963-BF74E8F720C7}" type="presParOf" srcId="{71CC55B2-F143-284F-B911-6E6AAE1C0B4C}" destId="{0B7D1029-BA90-9B49-A944-1F4B3190006D}" srcOrd="4" destOrd="0" presId="urn:microsoft.com/office/officeart/2005/8/layout/vProcess5"/>
    <dgm:cxn modelId="{C076C441-864C-FB4B-BAC4-76AE68761733}" type="presParOf" srcId="{71CC55B2-F143-284F-B911-6E6AAE1C0B4C}" destId="{66A6342D-332A-8A46-BD35-56986D706A43}" srcOrd="5" destOrd="0" presId="urn:microsoft.com/office/officeart/2005/8/layout/vProcess5"/>
    <dgm:cxn modelId="{8B01F54F-9006-A14D-9947-48ACE2DD1243}" type="presParOf" srcId="{71CC55B2-F143-284F-B911-6E6AAE1C0B4C}" destId="{888FDE85-0FBC-F94D-A695-EC4F5785A03B}" srcOrd="6" destOrd="0" presId="urn:microsoft.com/office/officeart/2005/8/layout/vProcess5"/>
    <dgm:cxn modelId="{B49D9928-9449-9D4B-8C05-57C717525050}" type="presParOf" srcId="{71CC55B2-F143-284F-B911-6E6AAE1C0B4C}" destId="{5CC38DE8-89B5-F747-B367-76A0709B5978}" srcOrd="7" destOrd="0" presId="urn:microsoft.com/office/officeart/2005/8/layout/vProcess5"/>
    <dgm:cxn modelId="{A7946B47-3E33-F748-AB5D-8E0EB57A03B4}" type="presParOf" srcId="{71CC55B2-F143-284F-B911-6E6AAE1C0B4C}" destId="{4058C08D-D5C0-844C-AC92-3B0A8458BD1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B4AA8-DF4B-4183-A9AF-B7546B78CE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F38580-6905-495C-B53D-D76A60EC5712}">
      <dgm:prSet/>
      <dgm:spPr/>
      <dgm:t>
        <a:bodyPr/>
        <a:lstStyle/>
        <a:p>
          <a:r>
            <a:rPr lang="en-US"/>
            <a:t>Should I be tracking my food? </a:t>
          </a:r>
        </a:p>
      </dgm:t>
    </dgm:pt>
    <dgm:pt modelId="{C7835FDE-A962-40B5-AC94-FFC42F1A8A2A}" type="parTrans" cxnId="{7CCD59FC-38D8-48A7-BF5F-D40EF9856D23}">
      <dgm:prSet/>
      <dgm:spPr/>
      <dgm:t>
        <a:bodyPr/>
        <a:lstStyle/>
        <a:p>
          <a:endParaRPr lang="en-US"/>
        </a:p>
      </dgm:t>
    </dgm:pt>
    <dgm:pt modelId="{C16849BA-9AE2-45F4-8B87-948A61AD71C7}" type="sibTrans" cxnId="{7CCD59FC-38D8-48A7-BF5F-D40EF9856D23}">
      <dgm:prSet/>
      <dgm:spPr/>
      <dgm:t>
        <a:bodyPr/>
        <a:lstStyle/>
        <a:p>
          <a:endParaRPr lang="en-US"/>
        </a:p>
      </dgm:t>
    </dgm:pt>
    <dgm:pt modelId="{0B6C35FC-9362-4C51-BF0C-13FC6396630A}">
      <dgm:prSet/>
      <dgm:spPr/>
      <dgm:t>
        <a:bodyPr/>
        <a:lstStyle/>
        <a:p>
          <a:r>
            <a:rPr lang="en-US" dirty="0"/>
            <a:t>Not a necessity</a:t>
          </a:r>
        </a:p>
      </dgm:t>
    </dgm:pt>
    <dgm:pt modelId="{E33D6D2E-BE60-4CAD-8765-D33F945961F5}" type="parTrans" cxnId="{7AEA352C-DC66-4D00-BB29-632F14AC1136}">
      <dgm:prSet/>
      <dgm:spPr/>
      <dgm:t>
        <a:bodyPr/>
        <a:lstStyle/>
        <a:p>
          <a:endParaRPr lang="en-US"/>
        </a:p>
      </dgm:t>
    </dgm:pt>
    <dgm:pt modelId="{29EA93A0-6E22-40EF-B439-2962E95D36E9}" type="sibTrans" cxnId="{7AEA352C-DC66-4D00-BB29-632F14AC1136}">
      <dgm:prSet/>
      <dgm:spPr/>
      <dgm:t>
        <a:bodyPr/>
        <a:lstStyle/>
        <a:p>
          <a:endParaRPr lang="en-US"/>
        </a:p>
      </dgm:t>
    </dgm:pt>
    <dgm:pt modelId="{00FA4B1D-EB92-4930-AA2C-F533C2B912E6}">
      <dgm:prSet/>
      <dgm:spPr/>
      <dgm:t>
        <a:bodyPr/>
        <a:lstStyle/>
        <a:p>
          <a:r>
            <a:rPr lang="en-US" dirty="0"/>
            <a:t>If stuck, can be helpful to temporarily track (a couple weeks) to see where you are at and what habits/patterns to shift</a:t>
          </a:r>
        </a:p>
      </dgm:t>
    </dgm:pt>
    <dgm:pt modelId="{EE148045-786E-4066-AD04-10315A05850F}" type="parTrans" cxnId="{D6930909-682F-46B2-A268-D234D4A5B3EB}">
      <dgm:prSet/>
      <dgm:spPr/>
      <dgm:t>
        <a:bodyPr/>
        <a:lstStyle/>
        <a:p>
          <a:endParaRPr lang="en-US"/>
        </a:p>
      </dgm:t>
    </dgm:pt>
    <dgm:pt modelId="{2633A48D-445F-424E-83FE-149C46587DA3}" type="sibTrans" cxnId="{D6930909-682F-46B2-A268-D234D4A5B3EB}">
      <dgm:prSet/>
      <dgm:spPr/>
      <dgm:t>
        <a:bodyPr/>
        <a:lstStyle/>
        <a:p>
          <a:endParaRPr lang="en-US"/>
        </a:p>
      </dgm:t>
    </dgm:pt>
    <dgm:pt modelId="{B10C69EB-78D5-4053-8DD3-52B5F8574421}">
      <dgm:prSet/>
      <dgm:spPr/>
      <dgm:t>
        <a:bodyPr/>
        <a:lstStyle/>
        <a:p>
          <a:r>
            <a:rPr lang="en-US"/>
            <a:t>Caution in tracking if</a:t>
          </a:r>
        </a:p>
      </dgm:t>
    </dgm:pt>
    <dgm:pt modelId="{8098FE8E-005F-4933-9B1E-2A5F25BA79BC}" type="parTrans" cxnId="{6F93FD6E-B47F-4CD6-9B46-EC961A812DF9}">
      <dgm:prSet/>
      <dgm:spPr/>
      <dgm:t>
        <a:bodyPr/>
        <a:lstStyle/>
        <a:p>
          <a:endParaRPr lang="en-US"/>
        </a:p>
      </dgm:t>
    </dgm:pt>
    <dgm:pt modelId="{4343129C-19E9-4792-A98B-DB428D1C822D}" type="sibTrans" cxnId="{6F93FD6E-B47F-4CD6-9B46-EC961A812DF9}">
      <dgm:prSet/>
      <dgm:spPr/>
      <dgm:t>
        <a:bodyPr/>
        <a:lstStyle/>
        <a:p>
          <a:endParaRPr lang="en-US"/>
        </a:p>
      </dgm:t>
    </dgm:pt>
    <dgm:pt modelId="{D65C0F92-EC60-48AF-81AC-2191267D183E}">
      <dgm:prSet/>
      <dgm:spPr/>
      <dgm:t>
        <a:bodyPr/>
        <a:lstStyle/>
        <a:p>
          <a:r>
            <a:rPr lang="en-US"/>
            <a:t>History of eating disorder or anxiety around food/body weight</a:t>
          </a:r>
        </a:p>
      </dgm:t>
    </dgm:pt>
    <dgm:pt modelId="{B802B5BF-EB68-4E63-888B-68A8223845D1}" type="parTrans" cxnId="{C4FC503B-044E-4C42-B45D-2DEBE66DAF11}">
      <dgm:prSet/>
      <dgm:spPr/>
      <dgm:t>
        <a:bodyPr/>
        <a:lstStyle/>
        <a:p>
          <a:endParaRPr lang="en-US"/>
        </a:p>
      </dgm:t>
    </dgm:pt>
    <dgm:pt modelId="{F3F06A1C-9819-4FBA-9B0E-27BBFB74AE8B}" type="sibTrans" cxnId="{C4FC503B-044E-4C42-B45D-2DEBE66DAF11}">
      <dgm:prSet/>
      <dgm:spPr/>
      <dgm:t>
        <a:bodyPr/>
        <a:lstStyle/>
        <a:p>
          <a:endParaRPr lang="en-US"/>
        </a:p>
      </dgm:t>
    </dgm:pt>
    <dgm:pt modelId="{65D23459-D340-485B-9BEC-664D7399DC23}">
      <dgm:prSet/>
      <dgm:spPr/>
      <dgm:t>
        <a:bodyPr/>
        <a:lstStyle/>
        <a:p>
          <a:r>
            <a:rPr lang="en-US" dirty="0"/>
            <a:t>If it feels triggering, don’t do it without the support of a dietitian</a:t>
          </a:r>
        </a:p>
      </dgm:t>
    </dgm:pt>
    <dgm:pt modelId="{21F61108-38B6-40B4-B05F-BB154BBA9A24}" type="parTrans" cxnId="{E66F90F1-9FBD-4165-925B-E61D4C634986}">
      <dgm:prSet/>
      <dgm:spPr/>
      <dgm:t>
        <a:bodyPr/>
        <a:lstStyle/>
        <a:p>
          <a:endParaRPr lang="en-US"/>
        </a:p>
      </dgm:t>
    </dgm:pt>
    <dgm:pt modelId="{C37CA55E-72C1-4B6E-B681-979D075226D5}" type="sibTrans" cxnId="{E66F90F1-9FBD-4165-925B-E61D4C634986}">
      <dgm:prSet/>
      <dgm:spPr/>
      <dgm:t>
        <a:bodyPr/>
        <a:lstStyle/>
        <a:p>
          <a:endParaRPr lang="en-US"/>
        </a:p>
      </dgm:t>
    </dgm:pt>
    <dgm:pt modelId="{610EC0A9-6BFD-41FA-BB70-27D18A89D2E0}">
      <dgm:prSet/>
      <dgm:spPr/>
      <dgm:t>
        <a:bodyPr/>
        <a:lstStyle/>
        <a:p>
          <a:r>
            <a:rPr lang="en-US"/>
            <a:t>Tracking apps: </a:t>
          </a:r>
        </a:p>
      </dgm:t>
    </dgm:pt>
    <dgm:pt modelId="{35AD23C4-F578-4975-A717-9463DFCAF9B6}" type="parTrans" cxnId="{63304ADD-C984-4EBF-8F35-2AE626D551A6}">
      <dgm:prSet/>
      <dgm:spPr/>
      <dgm:t>
        <a:bodyPr/>
        <a:lstStyle/>
        <a:p>
          <a:endParaRPr lang="en-US"/>
        </a:p>
      </dgm:t>
    </dgm:pt>
    <dgm:pt modelId="{D9A686ED-A34F-47DE-9C38-12B82CCA55BE}" type="sibTrans" cxnId="{63304ADD-C984-4EBF-8F35-2AE626D551A6}">
      <dgm:prSet/>
      <dgm:spPr/>
      <dgm:t>
        <a:bodyPr/>
        <a:lstStyle/>
        <a:p>
          <a:endParaRPr lang="en-US"/>
        </a:p>
      </dgm:t>
    </dgm:pt>
    <dgm:pt modelId="{E7F9C448-36B6-4257-B031-8B2EDFCC4A09}">
      <dgm:prSet/>
      <dgm:spPr/>
      <dgm:t>
        <a:bodyPr/>
        <a:lstStyle/>
        <a:p>
          <a:r>
            <a:rPr lang="en-US"/>
            <a:t>Phone options</a:t>
          </a:r>
        </a:p>
      </dgm:t>
    </dgm:pt>
    <dgm:pt modelId="{79480B57-1B24-4009-A9EA-E9133E98C860}" type="parTrans" cxnId="{023BE723-6FBC-4D9A-B713-2209098DFF73}">
      <dgm:prSet/>
      <dgm:spPr/>
      <dgm:t>
        <a:bodyPr/>
        <a:lstStyle/>
        <a:p>
          <a:endParaRPr lang="en-US"/>
        </a:p>
      </dgm:t>
    </dgm:pt>
    <dgm:pt modelId="{64C90FFB-63D4-4935-8399-38EA49C2B891}" type="sibTrans" cxnId="{023BE723-6FBC-4D9A-B713-2209098DFF73}">
      <dgm:prSet/>
      <dgm:spPr/>
      <dgm:t>
        <a:bodyPr/>
        <a:lstStyle/>
        <a:p>
          <a:endParaRPr lang="en-US"/>
        </a:p>
      </dgm:t>
    </dgm:pt>
    <dgm:pt modelId="{157B158D-FF89-4FF3-A8FD-DF6EDF7603D1}">
      <dgm:prSet/>
      <dgm:spPr/>
      <dgm:t>
        <a:bodyPr/>
        <a:lstStyle/>
        <a:p>
          <a:r>
            <a:rPr lang="en-US"/>
            <a:t>Baritastic</a:t>
          </a:r>
        </a:p>
      </dgm:t>
    </dgm:pt>
    <dgm:pt modelId="{8EEB0FAE-9EBD-42FE-8C7A-AA676A3C414A}" type="parTrans" cxnId="{AF679592-DE39-4B79-A57C-8DD783E4B47D}">
      <dgm:prSet/>
      <dgm:spPr/>
      <dgm:t>
        <a:bodyPr/>
        <a:lstStyle/>
        <a:p>
          <a:endParaRPr lang="en-US"/>
        </a:p>
      </dgm:t>
    </dgm:pt>
    <dgm:pt modelId="{F01CC9FC-42BE-42FC-A92C-82280152E9E0}" type="sibTrans" cxnId="{AF679592-DE39-4B79-A57C-8DD783E4B47D}">
      <dgm:prSet/>
      <dgm:spPr/>
      <dgm:t>
        <a:bodyPr/>
        <a:lstStyle/>
        <a:p>
          <a:endParaRPr lang="en-US"/>
        </a:p>
      </dgm:t>
    </dgm:pt>
    <dgm:pt modelId="{8F589A59-1791-8B47-9633-6213A9562A06}">
      <dgm:prSet/>
      <dgm:spPr/>
      <dgm:t>
        <a:bodyPr/>
        <a:lstStyle/>
        <a:p>
          <a:r>
            <a:rPr lang="en-US" dirty="0"/>
            <a:t>Not a long term solution, purpose is data collection to inform changes</a:t>
          </a:r>
        </a:p>
      </dgm:t>
    </dgm:pt>
    <dgm:pt modelId="{FA7175D9-8502-0845-A08E-EC03224B5C00}" type="parTrans" cxnId="{F1BDF874-19E5-9B46-8B9F-8BC2E83223BA}">
      <dgm:prSet/>
      <dgm:spPr/>
      <dgm:t>
        <a:bodyPr/>
        <a:lstStyle/>
        <a:p>
          <a:endParaRPr lang="en-US"/>
        </a:p>
      </dgm:t>
    </dgm:pt>
    <dgm:pt modelId="{FC1EA2DD-37B6-1146-98E9-BCC90E08A17B}" type="sibTrans" cxnId="{F1BDF874-19E5-9B46-8B9F-8BC2E83223BA}">
      <dgm:prSet/>
      <dgm:spPr/>
      <dgm:t>
        <a:bodyPr/>
        <a:lstStyle/>
        <a:p>
          <a:endParaRPr lang="en-US"/>
        </a:p>
      </dgm:t>
    </dgm:pt>
    <dgm:pt modelId="{B0767D9F-66F8-1E48-932F-5B30DF34F7D4}">
      <dgm:prSet/>
      <dgm:spPr/>
      <dgm:t>
        <a:bodyPr/>
        <a:lstStyle/>
        <a:p>
          <a:r>
            <a:rPr lang="en-US" dirty="0"/>
            <a:t>Try working on habits first</a:t>
          </a:r>
        </a:p>
      </dgm:t>
    </dgm:pt>
    <dgm:pt modelId="{52CF9FEC-29C2-F34C-B205-7A7B4CEA1447}" type="parTrans" cxnId="{BDAE9A2D-DD4B-B341-ABB2-CE33F3EBCD9A}">
      <dgm:prSet/>
      <dgm:spPr/>
      <dgm:t>
        <a:bodyPr/>
        <a:lstStyle/>
        <a:p>
          <a:endParaRPr lang="en-US"/>
        </a:p>
      </dgm:t>
    </dgm:pt>
    <dgm:pt modelId="{E63FB806-DE37-3C48-897C-E3748337631B}" type="sibTrans" cxnId="{BDAE9A2D-DD4B-B341-ABB2-CE33F3EBCD9A}">
      <dgm:prSet/>
      <dgm:spPr/>
      <dgm:t>
        <a:bodyPr/>
        <a:lstStyle/>
        <a:p>
          <a:endParaRPr lang="en-US"/>
        </a:p>
      </dgm:t>
    </dgm:pt>
    <dgm:pt modelId="{FDD42998-2945-314E-A650-02B694ADA2C8}" type="pres">
      <dgm:prSet presAssocID="{FA2B4AA8-DF4B-4183-A9AF-B7546B78CE7A}" presName="linear" presStyleCnt="0">
        <dgm:presLayoutVars>
          <dgm:dir/>
          <dgm:animLvl val="lvl"/>
          <dgm:resizeHandles val="exact"/>
        </dgm:presLayoutVars>
      </dgm:prSet>
      <dgm:spPr/>
    </dgm:pt>
    <dgm:pt modelId="{26F48A1A-15B4-AE4C-9012-100147813E79}" type="pres">
      <dgm:prSet presAssocID="{44F38580-6905-495C-B53D-D76A60EC5712}" presName="parentLin" presStyleCnt="0"/>
      <dgm:spPr/>
    </dgm:pt>
    <dgm:pt modelId="{26FF564B-5D37-1F42-A363-A0998B1453D7}" type="pres">
      <dgm:prSet presAssocID="{44F38580-6905-495C-B53D-D76A60EC5712}" presName="parentLeftMargin" presStyleLbl="node1" presStyleIdx="0" presStyleCnt="3"/>
      <dgm:spPr/>
    </dgm:pt>
    <dgm:pt modelId="{DA14EEC3-9E85-8C4A-976C-ABD62B0305DA}" type="pres">
      <dgm:prSet presAssocID="{44F38580-6905-495C-B53D-D76A60EC57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B655C1-B2D4-7245-A987-3C5B873297D9}" type="pres">
      <dgm:prSet presAssocID="{44F38580-6905-495C-B53D-D76A60EC5712}" presName="negativeSpace" presStyleCnt="0"/>
      <dgm:spPr/>
    </dgm:pt>
    <dgm:pt modelId="{FBD8B135-5408-AF47-96F3-8353A27F6C87}" type="pres">
      <dgm:prSet presAssocID="{44F38580-6905-495C-B53D-D76A60EC5712}" presName="childText" presStyleLbl="conFgAcc1" presStyleIdx="0" presStyleCnt="3">
        <dgm:presLayoutVars>
          <dgm:bulletEnabled val="1"/>
        </dgm:presLayoutVars>
      </dgm:prSet>
      <dgm:spPr/>
    </dgm:pt>
    <dgm:pt modelId="{1A0D72F5-5883-5E48-BD5A-7EB06C56B85B}" type="pres">
      <dgm:prSet presAssocID="{C16849BA-9AE2-45F4-8B87-948A61AD71C7}" presName="spaceBetweenRectangles" presStyleCnt="0"/>
      <dgm:spPr/>
    </dgm:pt>
    <dgm:pt modelId="{34E9CCC8-F698-3B4D-BB85-64F99F796341}" type="pres">
      <dgm:prSet presAssocID="{B10C69EB-78D5-4053-8DD3-52B5F8574421}" presName="parentLin" presStyleCnt="0"/>
      <dgm:spPr/>
    </dgm:pt>
    <dgm:pt modelId="{F7646F85-9C38-B24B-B3F3-D475F9AEB35D}" type="pres">
      <dgm:prSet presAssocID="{B10C69EB-78D5-4053-8DD3-52B5F8574421}" presName="parentLeftMargin" presStyleLbl="node1" presStyleIdx="0" presStyleCnt="3"/>
      <dgm:spPr/>
    </dgm:pt>
    <dgm:pt modelId="{8351AC87-2162-8B4B-891A-3CA401D13AEB}" type="pres">
      <dgm:prSet presAssocID="{B10C69EB-78D5-4053-8DD3-52B5F85744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1192FF-14A4-404E-91F2-9E09CE2CAB26}" type="pres">
      <dgm:prSet presAssocID="{B10C69EB-78D5-4053-8DD3-52B5F8574421}" presName="negativeSpace" presStyleCnt="0"/>
      <dgm:spPr/>
    </dgm:pt>
    <dgm:pt modelId="{7F0411A0-2F98-BC4C-A31E-80C3024B599B}" type="pres">
      <dgm:prSet presAssocID="{B10C69EB-78D5-4053-8DD3-52B5F8574421}" presName="childText" presStyleLbl="conFgAcc1" presStyleIdx="1" presStyleCnt="3">
        <dgm:presLayoutVars>
          <dgm:bulletEnabled val="1"/>
        </dgm:presLayoutVars>
      </dgm:prSet>
      <dgm:spPr/>
    </dgm:pt>
    <dgm:pt modelId="{56602E98-4015-3348-8742-2E6CF55A19DA}" type="pres">
      <dgm:prSet presAssocID="{4343129C-19E9-4792-A98B-DB428D1C822D}" presName="spaceBetweenRectangles" presStyleCnt="0"/>
      <dgm:spPr/>
    </dgm:pt>
    <dgm:pt modelId="{2024B578-001E-3D4C-BB3A-5994292B49B6}" type="pres">
      <dgm:prSet presAssocID="{610EC0A9-6BFD-41FA-BB70-27D18A89D2E0}" presName="parentLin" presStyleCnt="0"/>
      <dgm:spPr/>
    </dgm:pt>
    <dgm:pt modelId="{F157A5B0-51DD-9B4E-A3C4-1E6616BEAF1E}" type="pres">
      <dgm:prSet presAssocID="{610EC0A9-6BFD-41FA-BB70-27D18A89D2E0}" presName="parentLeftMargin" presStyleLbl="node1" presStyleIdx="1" presStyleCnt="3"/>
      <dgm:spPr/>
    </dgm:pt>
    <dgm:pt modelId="{A0F3FC71-37AD-7443-B750-D22B57929D90}" type="pres">
      <dgm:prSet presAssocID="{610EC0A9-6BFD-41FA-BB70-27D18A89D2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6932F6-69F2-DC45-A66C-0E8CA31D1399}" type="pres">
      <dgm:prSet presAssocID="{610EC0A9-6BFD-41FA-BB70-27D18A89D2E0}" presName="negativeSpace" presStyleCnt="0"/>
      <dgm:spPr/>
    </dgm:pt>
    <dgm:pt modelId="{AD44A884-857D-BD4E-A58E-2BC2112F9331}" type="pres">
      <dgm:prSet presAssocID="{610EC0A9-6BFD-41FA-BB70-27D18A89D2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4B9703-F10B-2D47-8545-A5D63067726B}" type="presOf" srcId="{B10C69EB-78D5-4053-8DD3-52B5F8574421}" destId="{F7646F85-9C38-B24B-B3F3-D475F9AEB35D}" srcOrd="0" destOrd="0" presId="urn:microsoft.com/office/officeart/2005/8/layout/list1"/>
    <dgm:cxn modelId="{F3AC5C05-5A32-D742-89B9-446A38011A88}" type="presOf" srcId="{D65C0F92-EC60-48AF-81AC-2191267D183E}" destId="{7F0411A0-2F98-BC4C-A31E-80C3024B599B}" srcOrd="0" destOrd="0" presId="urn:microsoft.com/office/officeart/2005/8/layout/list1"/>
    <dgm:cxn modelId="{D9C57007-675E-9A4E-9657-B7ED8DB78D92}" type="presOf" srcId="{44F38580-6905-495C-B53D-D76A60EC5712}" destId="{DA14EEC3-9E85-8C4A-976C-ABD62B0305DA}" srcOrd="1" destOrd="0" presId="urn:microsoft.com/office/officeart/2005/8/layout/list1"/>
    <dgm:cxn modelId="{D6930909-682F-46B2-A268-D234D4A5B3EB}" srcId="{44F38580-6905-495C-B53D-D76A60EC5712}" destId="{00FA4B1D-EB92-4930-AA2C-F533C2B912E6}" srcOrd="2" destOrd="0" parTransId="{EE148045-786E-4066-AD04-10315A05850F}" sibTransId="{2633A48D-445F-424E-83FE-149C46587DA3}"/>
    <dgm:cxn modelId="{023BE723-6FBC-4D9A-B713-2209098DFF73}" srcId="{610EC0A9-6BFD-41FA-BB70-27D18A89D2E0}" destId="{E7F9C448-36B6-4257-B031-8B2EDFCC4A09}" srcOrd="0" destOrd="0" parTransId="{79480B57-1B24-4009-A9EA-E9133E98C860}" sibTransId="{64C90FFB-63D4-4935-8399-38EA49C2B891}"/>
    <dgm:cxn modelId="{AB7B1B25-7F5E-5A47-842C-C3B045994CA9}" type="presOf" srcId="{0B6C35FC-9362-4C51-BF0C-13FC6396630A}" destId="{FBD8B135-5408-AF47-96F3-8353A27F6C87}" srcOrd="0" destOrd="0" presId="urn:microsoft.com/office/officeart/2005/8/layout/list1"/>
    <dgm:cxn modelId="{7AEA352C-DC66-4D00-BB29-632F14AC1136}" srcId="{44F38580-6905-495C-B53D-D76A60EC5712}" destId="{0B6C35FC-9362-4C51-BF0C-13FC6396630A}" srcOrd="0" destOrd="0" parTransId="{E33D6D2E-BE60-4CAD-8765-D33F945961F5}" sibTransId="{29EA93A0-6E22-40EF-B439-2962E95D36E9}"/>
    <dgm:cxn modelId="{BDAE9A2D-DD4B-B341-ABB2-CE33F3EBCD9A}" srcId="{44F38580-6905-495C-B53D-D76A60EC5712}" destId="{B0767D9F-66F8-1E48-932F-5B30DF34F7D4}" srcOrd="1" destOrd="0" parTransId="{52CF9FEC-29C2-F34C-B205-7A7B4CEA1447}" sibTransId="{E63FB806-DE37-3C48-897C-E3748337631B}"/>
    <dgm:cxn modelId="{C4FC503B-044E-4C42-B45D-2DEBE66DAF11}" srcId="{B10C69EB-78D5-4053-8DD3-52B5F8574421}" destId="{D65C0F92-EC60-48AF-81AC-2191267D183E}" srcOrd="0" destOrd="0" parTransId="{B802B5BF-EB68-4E63-888B-68A8223845D1}" sibTransId="{F3F06A1C-9819-4FBA-9B0E-27BBFB74AE8B}"/>
    <dgm:cxn modelId="{43AB8955-C829-C44A-A338-53F40E803B0F}" type="presOf" srcId="{B0767D9F-66F8-1E48-932F-5B30DF34F7D4}" destId="{FBD8B135-5408-AF47-96F3-8353A27F6C87}" srcOrd="0" destOrd="1" presId="urn:microsoft.com/office/officeart/2005/8/layout/list1"/>
    <dgm:cxn modelId="{C6327968-7EF1-1E43-9977-D325E23647DB}" type="presOf" srcId="{8F589A59-1791-8B47-9633-6213A9562A06}" destId="{FBD8B135-5408-AF47-96F3-8353A27F6C87}" srcOrd="0" destOrd="3" presId="urn:microsoft.com/office/officeart/2005/8/layout/list1"/>
    <dgm:cxn modelId="{6F93FD6E-B47F-4CD6-9B46-EC961A812DF9}" srcId="{FA2B4AA8-DF4B-4183-A9AF-B7546B78CE7A}" destId="{B10C69EB-78D5-4053-8DD3-52B5F8574421}" srcOrd="1" destOrd="0" parTransId="{8098FE8E-005F-4933-9B1E-2A5F25BA79BC}" sibTransId="{4343129C-19E9-4792-A98B-DB428D1C822D}"/>
    <dgm:cxn modelId="{F1BDF874-19E5-9B46-8B9F-8BC2E83223BA}" srcId="{44F38580-6905-495C-B53D-D76A60EC5712}" destId="{8F589A59-1791-8B47-9633-6213A9562A06}" srcOrd="3" destOrd="0" parTransId="{FA7175D9-8502-0845-A08E-EC03224B5C00}" sibTransId="{FC1EA2DD-37B6-1146-98E9-BCC90E08A17B}"/>
    <dgm:cxn modelId="{A077A479-F626-E840-B7B7-21E69FA7628B}" type="presOf" srcId="{00FA4B1D-EB92-4930-AA2C-F533C2B912E6}" destId="{FBD8B135-5408-AF47-96F3-8353A27F6C87}" srcOrd="0" destOrd="2" presId="urn:microsoft.com/office/officeart/2005/8/layout/list1"/>
    <dgm:cxn modelId="{E0F7C287-B400-444B-B88E-F86A84183BB2}" type="presOf" srcId="{157B158D-FF89-4FF3-A8FD-DF6EDF7603D1}" destId="{AD44A884-857D-BD4E-A58E-2BC2112F9331}" srcOrd="0" destOrd="1" presId="urn:microsoft.com/office/officeart/2005/8/layout/list1"/>
    <dgm:cxn modelId="{6A9F308B-E08D-8343-BDDD-0D00C3E7F9D9}" type="presOf" srcId="{65D23459-D340-485B-9BEC-664D7399DC23}" destId="{7F0411A0-2F98-BC4C-A31E-80C3024B599B}" srcOrd="0" destOrd="1" presId="urn:microsoft.com/office/officeart/2005/8/layout/list1"/>
    <dgm:cxn modelId="{AF679592-DE39-4B79-A57C-8DD783E4B47D}" srcId="{610EC0A9-6BFD-41FA-BB70-27D18A89D2E0}" destId="{157B158D-FF89-4FF3-A8FD-DF6EDF7603D1}" srcOrd="1" destOrd="0" parTransId="{8EEB0FAE-9EBD-42FE-8C7A-AA676A3C414A}" sibTransId="{F01CC9FC-42BE-42FC-A92C-82280152E9E0}"/>
    <dgm:cxn modelId="{20AAA297-9B24-3849-BC72-4712E83794AD}" type="presOf" srcId="{FA2B4AA8-DF4B-4183-A9AF-B7546B78CE7A}" destId="{FDD42998-2945-314E-A650-02B694ADA2C8}" srcOrd="0" destOrd="0" presId="urn:microsoft.com/office/officeart/2005/8/layout/list1"/>
    <dgm:cxn modelId="{977C169A-8531-1A42-A99E-D57FDA32FA89}" type="presOf" srcId="{E7F9C448-36B6-4257-B031-8B2EDFCC4A09}" destId="{AD44A884-857D-BD4E-A58E-2BC2112F9331}" srcOrd="0" destOrd="0" presId="urn:microsoft.com/office/officeart/2005/8/layout/list1"/>
    <dgm:cxn modelId="{30AF06C9-E65F-9F4E-9C00-F4FCA22BCC20}" type="presOf" srcId="{610EC0A9-6BFD-41FA-BB70-27D18A89D2E0}" destId="{A0F3FC71-37AD-7443-B750-D22B57929D90}" srcOrd="1" destOrd="0" presId="urn:microsoft.com/office/officeart/2005/8/layout/list1"/>
    <dgm:cxn modelId="{CA2EA1C9-6548-8445-8A1F-1458C748284D}" type="presOf" srcId="{B10C69EB-78D5-4053-8DD3-52B5F8574421}" destId="{8351AC87-2162-8B4B-891A-3CA401D13AEB}" srcOrd="1" destOrd="0" presId="urn:microsoft.com/office/officeart/2005/8/layout/list1"/>
    <dgm:cxn modelId="{955024D4-1C01-4D41-8DCF-4737532EF3F1}" type="presOf" srcId="{610EC0A9-6BFD-41FA-BB70-27D18A89D2E0}" destId="{F157A5B0-51DD-9B4E-A3C4-1E6616BEAF1E}" srcOrd="0" destOrd="0" presId="urn:microsoft.com/office/officeart/2005/8/layout/list1"/>
    <dgm:cxn modelId="{63304ADD-C984-4EBF-8F35-2AE626D551A6}" srcId="{FA2B4AA8-DF4B-4183-A9AF-B7546B78CE7A}" destId="{610EC0A9-6BFD-41FA-BB70-27D18A89D2E0}" srcOrd="2" destOrd="0" parTransId="{35AD23C4-F578-4975-A717-9463DFCAF9B6}" sibTransId="{D9A686ED-A34F-47DE-9C38-12B82CCA55BE}"/>
    <dgm:cxn modelId="{FE9B4DE2-96C0-B64E-A0E9-6D0B7E944656}" type="presOf" srcId="{44F38580-6905-495C-B53D-D76A60EC5712}" destId="{26FF564B-5D37-1F42-A363-A0998B1453D7}" srcOrd="0" destOrd="0" presId="urn:microsoft.com/office/officeart/2005/8/layout/list1"/>
    <dgm:cxn modelId="{E66F90F1-9FBD-4165-925B-E61D4C634986}" srcId="{B10C69EB-78D5-4053-8DD3-52B5F8574421}" destId="{65D23459-D340-485B-9BEC-664D7399DC23}" srcOrd="1" destOrd="0" parTransId="{21F61108-38B6-40B4-B05F-BB154BBA9A24}" sibTransId="{C37CA55E-72C1-4B6E-B681-979D075226D5}"/>
    <dgm:cxn modelId="{7CCD59FC-38D8-48A7-BF5F-D40EF9856D23}" srcId="{FA2B4AA8-DF4B-4183-A9AF-B7546B78CE7A}" destId="{44F38580-6905-495C-B53D-D76A60EC5712}" srcOrd="0" destOrd="0" parTransId="{C7835FDE-A962-40B5-AC94-FFC42F1A8A2A}" sibTransId="{C16849BA-9AE2-45F4-8B87-948A61AD71C7}"/>
    <dgm:cxn modelId="{1FB1AE1B-10A9-4F42-AA45-400D71D09B16}" type="presParOf" srcId="{FDD42998-2945-314E-A650-02B694ADA2C8}" destId="{26F48A1A-15B4-AE4C-9012-100147813E79}" srcOrd="0" destOrd="0" presId="urn:microsoft.com/office/officeart/2005/8/layout/list1"/>
    <dgm:cxn modelId="{FC72674C-2880-C84A-BAEB-CC5F91C79D92}" type="presParOf" srcId="{26F48A1A-15B4-AE4C-9012-100147813E79}" destId="{26FF564B-5D37-1F42-A363-A0998B1453D7}" srcOrd="0" destOrd="0" presId="urn:microsoft.com/office/officeart/2005/8/layout/list1"/>
    <dgm:cxn modelId="{AACAA1FB-C84E-1643-AEDD-99E267A86555}" type="presParOf" srcId="{26F48A1A-15B4-AE4C-9012-100147813E79}" destId="{DA14EEC3-9E85-8C4A-976C-ABD62B0305DA}" srcOrd="1" destOrd="0" presId="urn:microsoft.com/office/officeart/2005/8/layout/list1"/>
    <dgm:cxn modelId="{39D7E93F-9379-7A4F-8D3B-48F0C604E24A}" type="presParOf" srcId="{FDD42998-2945-314E-A650-02B694ADA2C8}" destId="{74B655C1-B2D4-7245-A987-3C5B873297D9}" srcOrd="1" destOrd="0" presId="urn:microsoft.com/office/officeart/2005/8/layout/list1"/>
    <dgm:cxn modelId="{2854D3DA-D996-3742-8BFA-AEA8C01281B0}" type="presParOf" srcId="{FDD42998-2945-314E-A650-02B694ADA2C8}" destId="{FBD8B135-5408-AF47-96F3-8353A27F6C87}" srcOrd="2" destOrd="0" presId="urn:microsoft.com/office/officeart/2005/8/layout/list1"/>
    <dgm:cxn modelId="{F42E6866-F12B-F141-983C-09A65380A2C0}" type="presParOf" srcId="{FDD42998-2945-314E-A650-02B694ADA2C8}" destId="{1A0D72F5-5883-5E48-BD5A-7EB06C56B85B}" srcOrd="3" destOrd="0" presId="urn:microsoft.com/office/officeart/2005/8/layout/list1"/>
    <dgm:cxn modelId="{278BE3AC-B2C7-0740-B584-DBDE7195C687}" type="presParOf" srcId="{FDD42998-2945-314E-A650-02B694ADA2C8}" destId="{34E9CCC8-F698-3B4D-BB85-64F99F796341}" srcOrd="4" destOrd="0" presId="urn:microsoft.com/office/officeart/2005/8/layout/list1"/>
    <dgm:cxn modelId="{F5221F78-5342-BE47-8262-C5A716DCF426}" type="presParOf" srcId="{34E9CCC8-F698-3B4D-BB85-64F99F796341}" destId="{F7646F85-9C38-B24B-B3F3-D475F9AEB35D}" srcOrd="0" destOrd="0" presId="urn:microsoft.com/office/officeart/2005/8/layout/list1"/>
    <dgm:cxn modelId="{B2649263-0316-D945-9751-663BAA6CD7CE}" type="presParOf" srcId="{34E9CCC8-F698-3B4D-BB85-64F99F796341}" destId="{8351AC87-2162-8B4B-891A-3CA401D13AEB}" srcOrd="1" destOrd="0" presId="urn:microsoft.com/office/officeart/2005/8/layout/list1"/>
    <dgm:cxn modelId="{42D54BAF-CD03-0C46-9CCD-0CA5CA78F49B}" type="presParOf" srcId="{FDD42998-2945-314E-A650-02B694ADA2C8}" destId="{A51192FF-14A4-404E-91F2-9E09CE2CAB26}" srcOrd="5" destOrd="0" presId="urn:microsoft.com/office/officeart/2005/8/layout/list1"/>
    <dgm:cxn modelId="{0A19D9CA-A668-E042-A65F-E4AE0EC333A9}" type="presParOf" srcId="{FDD42998-2945-314E-A650-02B694ADA2C8}" destId="{7F0411A0-2F98-BC4C-A31E-80C3024B599B}" srcOrd="6" destOrd="0" presId="urn:microsoft.com/office/officeart/2005/8/layout/list1"/>
    <dgm:cxn modelId="{1916C21B-2A7E-E643-B62D-801FF3D7E511}" type="presParOf" srcId="{FDD42998-2945-314E-A650-02B694ADA2C8}" destId="{56602E98-4015-3348-8742-2E6CF55A19DA}" srcOrd="7" destOrd="0" presId="urn:microsoft.com/office/officeart/2005/8/layout/list1"/>
    <dgm:cxn modelId="{D3228331-D61B-164B-86D2-C7214D1FE1E4}" type="presParOf" srcId="{FDD42998-2945-314E-A650-02B694ADA2C8}" destId="{2024B578-001E-3D4C-BB3A-5994292B49B6}" srcOrd="8" destOrd="0" presId="urn:microsoft.com/office/officeart/2005/8/layout/list1"/>
    <dgm:cxn modelId="{2839860C-2912-8C49-8978-DEAC9F926B05}" type="presParOf" srcId="{2024B578-001E-3D4C-BB3A-5994292B49B6}" destId="{F157A5B0-51DD-9B4E-A3C4-1E6616BEAF1E}" srcOrd="0" destOrd="0" presId="urn:microsoft.com/office/officeart/2005/8/layout/list1"/>
    <dgm:cxn modelId="{297C91A0-9C29-4740-B998-3BAB1AA668CD}" type="presParOf" srcId="{2024B578-001E-3D4C-BB3A-5994292B49B6}" destId="{A0F3FC71-37AD-7443-B750-D22B57929D90}" srcOrd="1" destOrd="0" presId="urn:microsoft.com/office/officeart/2005/8/layout/list1"/>
    <dgm:cxn modelId="{438F63AE-DD62-6F4A-9749-CC9770A5B72C}" type="presParOf" srcId="{FDD42998-2945-314E-A650-02B694ADA2C8}" destId="{B16932F6-69F2-DC45-A66C-0E8CA31D1399}" srcOrd="9" destOrd="0" presId="urn:microsoft.com/office/officeart/2005/8/layout/list1"/>
    <dgm:cxn modelId="{A19C5A5E-21C4-AB44-B7F9-CB88EFFAE5E6}" type="presParOf" srcId="{FDD42998-2945-314E-A650-02B694ADA2C8}" destId="{AD44A884-857D-BD4E-A58E-2BC2112F93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37584-1D6A-47D1-8B6B-FEAAB0765D4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2E3B3FF-5CCA-4BEC-975E-E68822877310}">
      <dgm:prSet/>
      <dgm:spPr/>
      <dgm:t>
        <a:bodyPr/>
        <a:lstStyle/>
        <a:p>
          <a:pPr>
            <a:defRPr b="1"/>
          </a:pPr>
          <a:r>
            <a:rPr lang="en-US"/>
            <a:t>Heightened nervous system sensitivity </a:t>
          </a:r>
        </a:p>
      </dgm:t>
    </dgm:pt>
    <dgm:pt modelId="{ABC91D09-E101-48FA-BDED-9DAD9D6D4BD7}" type="parTrans" cxnId="{FC44EECF-15E5-47FC-AF80-176A701242D9}">
      <dgm:prSet/>
      <dgm:spPr/>
      <dgm:t>
        <a:bodyPr/>
        <a:lstStyle/>
        <a:p>
          <a:endParaRPr lang="en-US"/>
        </a:p>
      </dgm:t>
    </dgm:pt>
    <dgm:pt modelId="{2A48A479-0429-4207-B31E-9221CC232314}" type="sibTrans" cxnId="{FC44EECF-15E5-47FC-AF80-176A701242D9}">
      <dgm:prSet/>
      <dgm:spPr/>
      <dgm:t>
        <a:bodyPr/>
        <a:lstStyle/>
        <a:p>
          <a:endParaRPr lang="en-US"/>
        </a:p>
      </dgm:t>
    </dgm:pt>
    <dgm:pt modelId="{443B3086-876E-4082-8A5F-B6B9E3C03192}">
      <dgm:prSet/>
      <dgm:spPr/>
      <dgm:t>
        <a:bodyPr/>
        <a:lstStyle/>
        <a:p>
          <a:r>
            <a:rPr lang="en-US"/>
            <a:t>Can experience environmental stimuli, emotions, and body sensations more intensely</a:t>
          </a:r>
        </a:p>
      </dgm:t>
    </dgm:pt>
    <dgm:pt modelId="{704578EB-26B3-4982-AD1B-91530D9D276B}" type="parTrans" cxnId="{5C8A8452-4FED-44AA-8C42-A1DFED477F64}">
      <dgm:prSet/>
      <dgm:spPr/>
      <dgm:t>
        <a:bodyPr/>
        <a:lstStyle/>
        <a:p>
          <a:endParaRPr lang="en-US"/>
        </a:p>
      </dgm:t>
    </dgm:pt>
    <dgm:pt modelId="{E36D7495-6676-4CA5-BD16-B2D65E109584}" type="sibTrans" cxnId="{5C8A8452-4FED-44AA-8C42-A1DFED477F64}">
      <dgm:prSet/>
      <dgm:spPr/>
      <dgm:t>
        <a:bodyPr/>
        <a:lstStyle/>
        <a:p>
          <a:endParaRPr lang="en-US"/>
        </a:p>
      </dgm:t>
    </dgm:pt>
    <dgm:pt modelId="{83E4BC81-2BDE-4391-B8B4-5CDAFE591793}">
      <dgm:prSet/>
      <dgm:spPr/>
      <dgm:t>
        <a:bodyPr/>
        <a:lstStyle/>
        <a:p>
          <a:r>
            <a:rPr lang="en-US"/>
            <a:t>These can lead to overwhelm and, at times, disconnection from those systems to assist with regulation</a:t>
          </a:r>
        </a:p>
      </dgm:t>
    </dgm:pt>
    <dgm:pt modelId="{DA62C440-AEB4-4001-8087-9D8F920A56DB}" type="parTrans" cxnId="{88566CCB-2F99-4202-AA9F-26C3B47129F7}">
      <dgm:prSet/>
      <dgm:spPr/>
      <dgm:t>
        <a:bodyPr/>
        <a:lstStyle/>
        <a:p>
          <a:endParaRPr lang="en-US"/>
        </a:p>
      </dgm:t>
    </dgm:pt>
    <dgm:pt modelId="{1FDE03AE-5672-42F3-8060-0D2196221EE4}" type="sibTrans" cxnId="{88566CCB-2F99-4202-AA9F-26C3B47129F7}">
      <dgm:prSet/>
      <dgm:spPr/>
      <dgm:t>
        <a:bodyPr/>
        <a:lstStyle/>
        <a:p>
          <a:endParaRPr lang="en-US"/>
        </a:p>
      </dgm:t>
    </dgm:pt>
    <dgm:pt modelId="{49A85544-85D3-41F5-9B27-6D0ED748FF3B}">
      <dgm:prSet/>
      <dgm:spPr/>
      <dgm:t>
        <a:bodyPr/>
        <a:lstStyle/>
        <a:p>
          <a:pPr>
            <a:defRPr b="1"/>
          </a:pPr>
          <a:r>
            <a:rPr lang="en-US"/>
            <a:t>What does this mean for food?</a:t>
          </a:r>
        </a:p>
      </dgm:t>
    </dgm:pt>
    <dgm:pt modelId="{02ADD45C-CFF1-4C4A-A556-56569C892D04}" type="parTrans" cxnId="{DBC5A362-560A-44C9-BD91-6717C1AA5F6A}">
      <dgm:prSet/>
      <dgm:spPr/>
      <dgm:t>
        <a:bodyPr/>
        <a:lstStyle/>
        <a:p>
          <a:endParaRPr lang="en-US"/>
        </a:p>
      </dgm:t>
    </dgm:pt>
    <dgm:pt modelId="{E9EF0150-4DEE-4D93-A29E-EC903256784D}" type="sibTrans" cxnId="{DBC5A362-560A-44C9-BD91-6717C1AA5F6A}">
      <dgm:prSet/>
      <dgm:spPr/>
      <dgm:t>
        <a:bodyPr/>
        <a:lstStyle/>
        <a:p>
          <a:endParaRPr lang="en-US"/>
        </a:p>
      </dgm:t>
    </dgm:pt>
    <dgm:pt modelId="{7CEF27A7-FEA3-4F2F-B493-F4B6C015619A}">
      <dgm:prSet/>
      <dgm:spPr/>
      <dgm:t>
        <a:bodyPr/>
        <a:lstStyle/>
        <a:p>
          <a:r>
            <a:rPr lang="en-US"/>
            <a:t>We are more likely to get dysregulated when we are hungry or not eating properly </a:t>
          </a:r>
        </a:p>
      </dgm:t>
    </dgm:pt>
    <dgm:pt modelId="{73851B36-F107-4B94-97D6-5D82DFB4ADD6}" type="parTrans" cxnId="{934E3E90-0AFF-46F7-8A18-CB27FD3DEC1F}">
      <dgm:prSet/>
      <dgm:spPr/>
      <dgm:t>
        <a:bodyPr/>
        <a:lstStyle/>
        <a:p>
          <a:endParaRPr lang="en-US"/>
        </a:p>
      </dgm:t>
    </dgm:pt>
    <dgm:pt modelId="{4F9EAEE6-18D2-4489-AFBF-2232F900FBCA}" type="sibTrans" cxnId="{934E3E90-0AFF-46F7-8A18-CB27FD3DEC1F}">
      <dgm:prSet/>
      <dgm:spPr/>
      <dgm:t>
        <a:bodyPr/>
        <a:lstStyle/>
        <a:p>
          <a:endParaRPr lang="en-US"/>
        </a:p>
      </dgm:t>
    </dgm:pt>
    <dgm:pt modelId="{E6E018A6-35C6-4CB3-B161-2EE99CAA2C8F}">
      <dgm:prSet/>
      <dgm:spPr/>
      <dgm:t>
        <a:bodyPr/>
        <a:lstStyle/>
        <a:p>
          <a:r>
            <a:rPr lang="en-US"/>
            <a:t>We are also less likely to notice we are hungry in the first place</a:t>
          </a:r>
        </a:p>
      </dgm:t>
    </dgm:pt>
    <dgm:pt modelId="{2E666D67-3691-4886-B895-3061A9B6489E}" type="parTrans" cxnId="{FB44EA5E-FB34-4D9B-BCD7-87056A90E959}">
      <dgm:prSet/>
      <dgm:spPr/>
      <dgm:t>
        <a:bodyPr/>
        <a:lstStyle/>
        <a:p>
          <a:endParaRPr lang="en-US"/>
        </a:p>
      </dgm:t>
    </dgm:pt>
    <dgm:pt modelId="{7AD4A860-4BFB-4D5A-BDE6-8B29FB26193E}" type="sibTrans" cxnId="{FB44EA5E-FB34-4D9B-BCD7-87056A90E959}">
      <dgm:prSet/>
      <dgm:spPr/>
      <dgm:t>
        <a:bodyPr/>
        <a:lstStyle/>
        <a:p>
          <a:endParaRPr lang="en-US"/>
        </a:p>
      </dgm:t>
    </dgm:pt>
    <dgm:pt modelId="{D1C0BA15-B9D7-41BC-BED1-EB3ED57DDCB7}" type="pres">
      <dgm:prSet presAssocID="{96D37584-1D6A-47D1-8B6B-FEAAB0765D44}" presName="root" presStyleCnt="0">
        <dgm:presLayoutVars>
          <dgm:dir/>
          <dgm:resizeHandles val="exact"/>
        </dgm:presLayoutVars>
      </dgm:prSet>
      <dgm:spPr/>
    </dgm:pt>
    <dgm:pt modelId="{363A502D-0C66-4BD3-B6ED-EA4516ABD6C9}" type="pres">
      <dgm:prSet presAssocID="{82E3B3FF-5CCA-4BEC-975E-E68822877310}" presName="compNode" presStyleCnt="0"/>
      <dgm:spPr/>
    </dgm:pt>
    <dgm:pt modelId="{40BB19ED-51A4-4BD8-AF11-AB16B4516A7A}" type="pres">
      <dgm:prSet presAssocID="{82E3B3FF-5CCA-4BEC-975E-E688228773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CD20866-B8E1-45CF-9E24-05EDB56DADCC}" type="pres">
      <dgm:prSet presAssocID="{82E3B3FF-5CCA-4BEC-975E-E68822877310}" presName="iconSpace" presStyleCnt="0"/>
      <dgm:spPr/>
    </dgm:pt>
    <dgm:pt modelId="{35F9E855-1C7E-465C-AF6F-E1C20A6D7BF9}" type="pres">
      <dgm:prSet presAssocID="{82E3B3FF-5CCA-4BEC-975E-E68822877310}" presName="parTx" presStyleLbl="revTx" presStyleIdx="0" presStyleCnt="4">
        <dgm:presLayoutVars>
          <dgm:chMax val="0"/>
          <dgm:chPref val="0"/>
        </dgm:presLayoutVars>
      </dgm:prSet>
      <dgm:spPr/>
    </dgm:pt>
    <dgm:pt modelId="{2BCC55FF-FE3F-4F51-9258-93FCA4169D74}" type="pres">
      <dgm:prSet presAssocID="{82E3B3FF-5CCA-4BEC-975E-E68822877310}" presName="txSpace" presStyleCnt="0"/>
      <dgm:spPr/>
    </dgm:pt>
    <dgm:pt modelId="{EEF73529-506A-44F5-B78A-DE59D5A44D2A}" type="pres">
      <dgm:prSet presAssocID="{82E3B3FF-5CCA-4BEC-975E-E68822877310}" presName="desTx" presStyleLbl="revTx" presStyleIdx="1" presStyleCnt="4">
        <dgm:presLayoutVars/>
      </dgm:prSet>
      <dgm:spPr/>
    </dgm:pt>
    <dgm:pt modelId="{DF994D74-9024-4799-B641-0750E1BC4674}" type="pres">
      <dgm:prSet presAssocID="{2A48A479-0429-4207-B31E-9221CC232314}" presName="sibTrans" presStyleCnt="0"/>
      <dgm:spPr/>
    </dgm:pt>
    <dgm:pt modelId="{BD26A6F9-0BC3-46C0-A589-A97BD0D6869F}" type="pres">
      <dgm:prSet presAssocID="{49A85544-85D3-41F5-9B27-6D0ED748FF3B}" presName="compNode" presStyleCnt="0"/>
      <dgm:spPr/>
    </dgm:pt>
    <dgm:pt modelId="{55F7A082-B8C6-44FF-99C2-E134AA43EE0B}" type="pres">
      <dgm:prSet presAssocID="{49A85544-85D3-41F5-9B27-6D0ED748FF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A69605D3-2395-47EA-8796-44B972694337}" type="pres">
      <dgm:prSet presAssocID="{49A85544-85D3-41F5-9B27-6D0ED748FF3B}" presName="iconSpace" presStyleCnt="0"/>
      <dgm:spPr/>
    </dgm:pt>
    <dgm:pt modelId="{D89C6047-1F9F-4584-AFFD-B5FED1714936}" type="pres">
      <dgm:prSet presAssocID="{49A85544-85D3-41F5-9B27-6D0ED748FF3B}" presName="parTx" presStyleLbl="revTx" presStyleIdx="2" presStyleCnt="4">
        <dgm:presLayoutVars>
          <dgm:chMax val="0"/>
          <dgm:chPref val="0"/>
        </dgm:presLayoutVars>
      </dgm:prSet>
      <dgm:spPr/>
    </dgm:pt>
    <dgm:pt modelId="{DAD41E98-6EBA-4B6F-9240-8F06B8EEE62D}" type="pres">
      <dgm:prSet presAssocID="{49A85544-85D3-41F5-9B27-6D0ED748FF3B}" presName="txSpace" presStyleCnt="0"/>
      <dgm:spPr/>
    </dgm:pt>
    <dgm:pt modelId="{22F294AD-5F8A-4487-BEE7-8217CCFB15D9}" type="pres">
      <dgm:prSet presAssocID="{49A85544-85D3-41F5-9B27-6D0ED748FF3B}" presName="desTx" presStyleLbl="revTx" presStyleIdx="3" presStyleCnt="4">
        <dgm:presLayoutVars/>
      </dgm:prSet>
      <dgm:spPr/>
    </dgm:pt>
  </dgm:ptLst>
  <dgm:cxnLst>
    <dgm:cxn modelId="{938A9314-C970-4FE4-B0DC-BC7E69D12BE2}" type="presOf" srcId="{7CEF27A7-FEA3-4F2F-B493-F4B6C015619A}" destId="{22F294AD-5F8A-4487-BEE7-8217CCFB15D9}" srcOrd="0" destOrd="0" presId="urn:microsoft.com/office/officeart/2018/2/layout/IconLabelDescriptionList"/>
    <dgm:cxn modelId="{D2439818-C67F-4B05-AA69-F0DC0720DABF}" type="presOf" srcId="{E6E018A6-35C6-4CB3-B161-2EE99CAA2C8F}" destId="{22F294AD-5F8A-4487-BEE7-8217CCFB15D9}" srcOrd="0" destOrd="1" presId="urn:microsoft.com/office/officeart/2018/2/layout/IconLabelDescriptionList"/>
    <dgm:cxn modelId="{B2CFD529-285D-472B-992B-9ADC734804A5}" type="presOf" srcId="{82E3B3FF-5CCA-4BEC-975E-E68822877310}" destId="{35F9E855-1C7E-465C-AF6F-E1C20A6D7BF9}" srcOrd="0" destOrd="0" presId="urn:microsoft.com/office/officeart/2018/2/layout/IconLabelDescriptionList"/>
    <dgm:cxn modelId="{5C8A8452-4FED-44AA-8C42-A1DFED477F64}" srcId="{82E3B3FF-5CCA-4BEC-975E-E68822877310}" destId="{443B3086-876E-4082-8A5F-B6B9E3C03192}" srcOrd="0" destOrd="0" parTransId="{704578EB-26B3-4982-AD1B-91530D9D276B}" sibTransId="{E36D7495-6676-4CA5-BD16-B2D65E109584}"/>
    <dgm:cxn modelId="{6FC65A59-5270-40D6-AEE7-E0B19D69FD09}" type="presOf" srcId="{83E4BC81-2BDE-4391-B8B4-5CDAFE591793}" destId="{EEF73529-506A-44F5-B78A-DE59D5A44D2A}" srcOrd="0" destOrd="1" presId="urn:microsoft.com/office/officeart/2018/2/layout/IconLabelDescriptionList"/>
    <dgm:cxn modelId="{FB44EA5E-FB34-4D9B-BCD7-87056A90E959}" srcId="{49A85544-85D3-41F5-9B27-6D0ED748FF3B}" destId="{E6E018A6-35C6-4CB3-B161-2EE99CAA2C8F}" srcOrd="1" destOrd="0" parTransId="{2E666D67-3691-4886-B895-3061A9B6489E}" sibTransId="{7AD4A860-4BFB-4D5A-BDE6-8B29FB26193E}"/>
    <dgm:cxn modelId="{DBC5A362-560A-44C9-BD91-6717C1AA5F6A}" srcId="{96D37584-1D6A-47D1-8B6B-FEAAB0765D44}" destId="{49A85544-85D3-41F5-9B27-6D0ED748FF3B}" srcOrd="1" destOrd="0" parTransId="{02ADD45C-CFF1-4C4A-A556-56569C892D04}" sibTransId="{E9EF0150-4DEE-4D93-A29E-EC903256784D}"/>
    <dgm:cxn modelId="{17F66068-BEA9-497D-B1FF-273B18420383}" type="presOf" srcId="{96D37584-1D6A-47D1-8B6B-FEAAB0765D44}" destId="{D1C0BA15-B9D7-41BC-BED1-EB3ED57DDCB7}" srcOrd="0" destOrd="0" presId="urn:microsoft.com/office/officeart/2018/2/layout/IconLabelDescriptionList"/>
    <dgm:cxn modelId="{934E3E90-0AFF-46F7-8A18-CB27FD3DEC1F}" srcId="{49A85544-85D3-41F5-9B27-6D0ED748FF3B}" destId="{7CEF27A7-FEA3-4F2F-B493-F4B6C015619A}" srcOrd="0" destOrd="0" parTransId="{73851B36-F107-4B94-97D6-5D82DFB4ADD6}" sibTransId="{4F9EAEE6-18D2-4489-AFBF-2232F900FBCA}"/>
    <dgm:cxn modelId="{52CF76B5-2D42-46B3-91A4-62A331DBFEE1}" type="presOf" srcId="{443B3086-876E-4082-8A5F-B6B9E3C03192}" destId="{EEF73529-506A-44F5-B78A-DE59D5A44D2A}" srcOrd="0" destOrd="0" presId="urn:microsoft.com/office/officeart/2018/2/layout/IconLabelDescriptionList"/>
    <dgm:cxn modelId="{88566CCB-2F99-4202-AA9F-26C3B47129F7}" srcId="{82E3B3FF-5CCA-4BEC-975E-E68822877310}" destId="{83E4BC81-2BDE-4391-B8B4-5CDAFE591793}" srcOrd="1" destOrd="0" parTransId="{DA62C440-AEB4-4001-8087-9D8F920A56DB}" sibTransId="{1FDE03AE-5672-42F3-8060-0D2196221EE4}"/>
    <dgm:cxn modelId="{FC44EECF-15E5-47FC-AF80-176A701242D9}" srcId="{96D37584-1D6A-47D1-8B6B-FEAAB0765D44}" destId="{82E3B3FF-5CCA-4BEC-975E-E68822877310}" srcOrd="0" destOrd="0" parTransId="{ABC91D09-E101-48FA-BDED-9DAD9D6D4BD7}" sibTransId="{2A48A479-0429-4207-B31E-9221CC232314}"/>
    <dgm:cxn modelId="{63C4ABDB-4B9D-4C49-96E1-EAE5B37432FA}" type="presOf" srcId="{49A85544-85D3-41F5-9B27-6D0ED748FF3B}" destId="{D89C6047-1F9F-4584-AFFD-B5FED1714936}" srcOrd="0" destOrd="0" presId="urn:microsoft.com/office/officeart/2018/2/layout/IconLabelDescriptionList"/>
    <dgm:cxn modelId="{FF466523-8D17-4F2F-96D5-542BFE1B5AB7}" type="presParOf" srcId="{D1C0BA15-B9D7-41BC-BED1-EB3ED57DDCB7}" destId="{363A502D-0C66-4BD3-B6ED-EA4516ABD6C9}" srcOrd="0" destOrd="0" presId="urn:microsoft.com/office/officeart/2018/2/layout/IconLabelDescriptionList"/>
    <dgm:cxn modelId="{E16A7B04-849E-47A6-A127-71EF9032E663}" type="presParOf" srcId="{363A502D-0C66-4BD3-B6ED-EA4516ABD6C9}" destId="{40BB19ED-51A4-4BD8-AF11-AB16B4516A7A}" srcOrd="0" destOrd="0" presId="urn:microsoft.com/office/officeart/2018/2/layout/IconLabelDescriptionList"/>
    <dgm:cxn modelId="{3CA81FE5-08F4-404E-B400-FA1261339F94}" type="presParOf" srcId="{363A502D-0C66-4BD3-B6ED-EA4516ABD6C9}" destId="{1CD20866-B8E1-45CF-9E24-05EDB56DADCC}" srcOrd="1" destOrd="0" presId="urn:microsoft.com/office/officeart/2018/2/layout/IconLabelDescriptionList"/>
    <dgm:cxn modelId="{613F8A5C-754B-4D1C-ADBD-4E97B283D6E5}" type="presParOf" srcId="{363A502D-0C66-4BD3-B6ED-EA4516ABD6C9}" destId="{35F9E855-1C7E-465C-AF6F-E1C20A6D7BF9}" srcOrd="2" destOrd="0" presId="urn:microsoft.com/office/officeart/2018/2/layout/IconLabelDescriptionList"/>
    <dgm:cxn modelId="{9AF78C99-3D83-4CE0-BDD4-DFCECE4CC245}" type="presParOf" srcId="{363A502D-0C66-4BD3-B6ED-EA4516ABD6C9}" destId="{2BCC55FF-FE3F-4F51-9258-93FCA4169D74}" srcOrd="3" destOrd="0" presId="urn:microsoft.com/office/officeart/2018/2/layout/IconLabelDescriptionList"/>
    <dgm:cxn modelId="{37749CAB-9FDF-44AA-A1E3-50ECB353A543}" type="presParOf" srcId="{363A502D-0C66-4BD3-B6ED-EA4516ABD6C9}" destId="{EEF73529-506A-44F5-B78A-DE59D5A44D2A}" srcOrd="4" destOrd="0" presId="urn:microsoft.com/office/officeart/2018/2/layout/IconLabelDescriptionList"/>
    <dgm:cxn modelId="{36A993CB-654A-49B0-B858-2DF6669A2DE3}" type="presParOf" srcId="{D1C0BA15-B9D7-41BC-BED1-EB3ED57DDCB7}" destId="{DF994D74-9024-4799-B641-0750E1BC4674}" srcOrd="1" destOrd="0" presId="urn:microsoft.com/office/officeart/2018/2/layout/IconLabelDescriptionList"/>
    <dgm:cxn modelId="{001EC223-9244-48A1-9612-9D2BC41D3E05}" type="presParOf" srcId="{D1C0BA15-B9D7-41BC-BED1-EB3ED57DDCB7}" destId="{BD26A6F9-0BC3-46C0-A589-A97BD0D6869F}" srcOrd="2" destOrd="0" presId="urn:microsoft.com/office/officeart/2018/2/layout/IconLabelDescriptionList"/>
    <dgm:cxn modelId="{A7D5C6F1-0037-44CE-B8C4-F16E2A9F708D}" type="presParOf" srcId="{BD26A6F9-0BC3-46C0-A589-A97BD0D6869F}" destId="{55F7A082-B8C6-44FF-99C2-E134AA43EE0B}" srcOrd="0" destOrd="0" presId="urn:microsoft.com/office/officeart/2018/2/layout/IconLabelDescriptionList"/>
    <dgm:cxn modelId="{0AB8A29F-FF78-4A4A-A24C-9859D172991E}" type="presParOf" srcId="{BD26A6F9-0BC3-46C0-A589-A97BD0D6869F}" destId="{A69605D3-2395-47EA-8796-44B972694337}" srcOrd="1" destOrd="0" presId="urn:microsoft.com/office/officeart/2018/2/layout/IconLabelDescriptionList"/>
    <dgm:cxn modelId="{D591CB23-7AD8-426D-98F5-1BC8DD963C15}" type="presParOf" srcId="{BD26A6F9-0BC3-46C0-A589-A97BD0D6869F}" destId="{D89C6047-1F9F-4584-AFFD-B5FED1714936}" srcOrd="2" destOrd="0" presId="urn:microsoft.com/office/officeart/2018/2/layout/IconLabelDescriptionList"/>
    <dgm:cxn modelId="{D4C8DF1A-E5CA-4593-9CA6-CCA53390BE10}" type="presParOf" srcId="{BD26A6F9-0BC3-46C0-A589-A97BD0D6869F}" destId="{DAD41E98-6EBA-4B6F-9240-8F06B8EEE62D}" srcOrd="3" destOrd="0" presId="urn:microsoft.com/office/officeart/2018/2/layout/IconLabelDescriptionList"/>
    <dgm:cxn modelId="{F999C548-93CE-495D-87B5-1B0A0B09DEE1}" type="presParOf" srcId="{BD26A6F9-0BC3-46C0-A589-A97BD0D6869F}" destId="{22F294AD-5F8A-4487-BEE7-8217CCFB15D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60D7-EA57-4C95-8E93-41E7412EACF2}">
      <dsp:nvSpPr>
        <dsp:cNvPr id="0" name=""/>
        <dsp:cNvSpPr/>
      </dsp:nvSpPr>
      <dsp:spPr>
        <a:xfrm>
          <a:off x="335787" y="18977"/>
          <a:ext cx="1510523" cy="1341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CF36-E0D7-447A-98FF-DDA507FFBCBF}">
      <dsp:nvSpPr>
        <dsp:cNvPr id="0" name=""/>
        <dsp:cNvSpPr/>
      </dsp:nvSpPr>
      <dsp:spPr>
        <a:xfrm>
          <a:off x="335787" y="1514712"/>
          <a:ext cx="4315781" cy="57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Would weight loss be helpful for you?</a:t>
          </a:r>
        </a:p>
      </dsp:txBody>
      <dsp:txXfrm>
        <a:off x="335787" y="1514712"/>
        <a:ext cx="4315781" cy="574752"/>
      </dsp:txXfrm>
    </dsp:sp>
    <dsp:sp modelId="{237D8F0D-E831-4C5B-B0FA-432C82FC3637}">
      <dsp:nvSpPr>
        <dsp:cNvPr id="0" name=""/>
        <dsp:cNvSpPr/>
      </dsp:nvSpPr>
      <dsp:spPr>
        <a:xfrm>
          <a:off x="335787" y="2161392"/>
          <a:ext cx="4315781" cy="18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health conditions do you have? Would they be improved with weight loss?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lifestyle do you want to live? Would this be improved with weight loss?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BMI- pros and cons, doesn’t take into account muscle mass, etc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3"/>
            </a:rPr>
            <a:t>https://www.nhlbi.nih.gov/health/educational/lose_wt/BMI/bmicalc.htm</a:t>
          </a:r>
          <a:r>
            <a:rPr lang="en-US" sz="1400" kern="1200"/>
            <a:t> </a:t>
          </a:r>
        </a:p>
      </dsp:txBody>
      <dsp:txXfrm>
        <a:off x="335787" y="2161392"/>
        <a:ext cx="4315781" cy="1870421"/>
      </dsp:txXfrm>
    </dsp:sp>
    <dsp:sp modelId="{3FC38239-B1CC-4964-8E33-C630FA2A8497}">
      <dsp:nvSpPr>
        <dsp:cNvPr id="0" name=""/>
        <dsp:cNvSpPr/>
      </dsp:nvSpPr>
      <dsp:spPr>
        <a:xfrm>
          <a:off x="5406830" y="18977"/>
          <a:ext cx="1510523" cy="13410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648E6-C187-41A2-BCD9-E08F04F03629}">
      <dsp:nvSpPr>
        <dsp:cNvPr id="0" name=""/>
        <dsp:cNvSpPr/>
      </dsp:nvSpPr>
      <dsp:spPr>
        <a:xfrm>
          <a:off x="5406830" y="1514712"/>
          <a:ext cx="4315781" cy="57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If yes, how many calories per day do you need?</a:t>
          </a:r>
        </a:p>
      </dsp:txBody>
      <dsp:txXfrm>
        <a:off x="5406830" y="1514712"/>
        <a:ext cx="4315781" cy="574752"/>
      </dsp:txXfrm>
    </dsp:sp>
    <dsp:sp modelId="{ADA2368F-EAEC-4274-ADBF-9899B773EE73}">
      <dsp:nvSpPr>
        <dsp:cNvPr id="0" name=""/>
        <dsp:cNvSpPr/>
      </dsp:nvSpPr>
      <dsp:spPr>
        <a:xfrm>
          <a:off x="5406830" y="2161392"/>
          <a:ext cx="4315781" cy="18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hlinkClick xmlns:r="http://schemas.openxmlformats.org/officeDocument/2006/relationships" r:id="rId6"/>
            </a:rPr>
            <a:t>https://www.leighpeele.com/mifflin-st-jeor-calculator</a:t>
          </a:r>
          <a:r>
            <a:rPr lang="en-US" sz="1400" kern="1200"/>
            <a:t> to find TDEE (today daily energy expenditure) and then subtract 500-700 calories from that number to get what the estimated amount of calories you need to start losing weight*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MAJORITY of people it is accurate within 10% (dietitian can help if not accurate)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Resting Metabolic Rate testing</a:t>
          </a:r>
        </a:p>
      </dsp:txBody>
      <dsp:txXfrm>
        <a:off x="5406830" y="2161392"/>
        <a:ext cx="4315781" cy="1870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CA959-0410-254C-93D9-71195EB0B390}">
      <dsp:nvSpPr>
        <dsp:cNvPr id="0" name=""/>
        <dsp:cNvSpPr/>
      </dsp:nvSpPr>
      <dsp:spPr>
        <a:xfrm>
          <a:off x="0" y="0"/>
          <a:ext cx="4370625" cy="16221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more processing something has been through, the less healthy it typically is</a:t>
          </a:r>
        </a:p>
      </dsp:txBody>
      <dsp:txXfrm>
        <a:off x="47510" y="47510"/>
        <a:ext cx="2620244" cy="1527087"/>
      </dsp:txXfrm>
    </dsp:sp>
    <dsp:sp modelId="{D3A48FB9-5D5B-3145-A030-0EF26AFF7E60}">
      <dsp:nvSpPr>
        <dsp:cNvPr id="0" name=""/>
        <dsp:cNvSpPr/>
      </dsp:nvSpPr>
      <dsp:spPr>
        <a:xfrm>
          <a:off x="385643" y="1892458"/>
          <a:ext cx="4370625" cy="1622107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 for shorter food labels, full of real healthy food ingredients that you recognize</a:t>
          </a:r>
        </a:p>
      </dsp:txBody>
      <dsp:txXfrm>
        <a:off x="433153" y="1939968"/>
        <a:ext cx="2835591" cy="1527087"/>
      </dsp:txXfrm>
    </dsp:sp>
    <dsp:sp modelId="{D32A35E0-B25B-1A44-B4B7-8A7C4D544A06}">
      <dsp:nvSpPr>
        <dsp:cNvPr id="0" name=""/>
        <dsp:cNvSpPr/>
      </dsp:nvSpPr>
      <dsp:spPr>
        <a:xfrm>
          <a:off x="771286" y="3784917"/>
          <a:ext cx="4370625" cy="1622107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more chemicals or “added sugar” is in something, the less good it is for you</a:t>
          </a:r>
        </a:p>
      </dsp:txBody>
      <dsp:txXfrm>
        <a:off x="818796" y="3832427"/>
        <a:ext cx="2835591" cy="1527087"/>
      </dsp:txXfrm>
    </dsp:sp>
    <dsp:sp modelId="{0B7D1029-BA90-9B49-A944-1F4B3190006D}">
      <dsp:nvSpPr>
        <dsp:cNvPr id="0" name=""/>
        <dsp:cNvSpPr/>
      </dsp:nvSpPr>
      <dsp:spPr>
        <a:xfrm>
          <a:off x="3316255" y="1230098"/>
          <a:ext cx="1054369" cy="1054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553488" y="1230098"/>
        <a:ext cx="579903" cy="793413"/>
      </dsp:txXfrm>
    </dsp:sp>
    <dsp:sp modelId="{66A6342D-332A-8A46-BD35-56986D706A43}">
      <dsp:nvSpPr>
        <dsp:cNvPr id="0" name=""/>
        <dsp:cNvSpPr/>
      </dsp:nvSpPr>
      <dsp:spPr>
        <a:xfrm>
          <a:off x="3701898" y="3111742"/>
          <a:ext cx="1054369" cy="1054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1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1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39131" y="3111742"/>
        <a:ext cx="579903" cy="79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8B135-5408-AF47-96F3-8353A27F6C87}">
      <dsp:nvSpPr>
        <dsp:cNvPr id="0" name=""/>
        <dsp:cNvSpPr/>
      </dsp:nvSpPr>
      <dsp:spPr>
        <a:xfrm>
          <a:off x="0" y="209532"/>
          <a:ext cx="10058399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Not a necessity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Try working on habits first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If stuck, can be helpful to temporarily track (a couple weeks) to see where you are at and what habits/patterns to shift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Not a long term solution, purpose is data collection to inform changes</a:t>
          </a:r>
        </a:p>
      </dsp:txBody>
      <dsp:txXfrm>
        <a:off x="0" y="209532"/>
        <a:ext cx="10058399" cy="1351349"/>
      </dsp:txXfrm>
    </dsp:sp>
    <dsp:sp modelId="{DA14EEC3-9E85-8C4A-976C-ABD62B0305DA}">
      <dsp:nvSpPr>
        <dsp:cNvPr id="0" name=""/>
        <dsp:cNvSpPr/>
      </dsp:nvSpPr>
      <dsp:spPr>
        <a:xfrm>
          <a:off x="502920" y="17652"/>
          <a:ext cx="704088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Should I be tracking my food? </a:t>
          </a:r>
        </a:p>
      </dsp:txBody>
      <dsp:txXfrm>
        <a:off x="521654" y="36386"/>
        <a:ext cx="7003412" cy="346292"/>
      </dsp:txXfrm>
    </dsp:sp>
    <dsp:sp modelId="{7F0411A0-2F98-BC4C-A31E-80C3024B599B}">
      <dsp:nvSpPr>
        <dsp:cNvPr id="0" name=""/>
        <dsp:cNvSpPr/>
      </dsp:nvSpPr>
      <dsp:spPr>
        <a:xfrm>
          <a:off x="0" y="1822962"/>
          <a:ext cx="10058399" cy="757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History of eating disorder or anxiety around food/body weight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If it feels triggering, don’t do it without the support of a dietitian</a:t>
          </a:r>
        </a:p>
      </dsp:txBody>
      <dsp:txXfrm>
        <a:off x="0" y="1822962"/>
        <a:ext cx="10058399" cy="757574"/>
      </dsp:txXfrm>
    </dsp:sp>
    <dsp:sp modelId="{8351AC87-2162-8B4B-891A-3CA401D13AEB}">
      <dsp:nvSpPr>
        <dsp:cNvPr id="0" name=""/>
        <dsp:cNvSpPr/>
      </dsp:nvSpPr>
      <dsp:spPr>
        <a:xfrm>
          <a:off x="502920" y="1631082"/>
          <a:ext cx="7040880" cy="38376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Caution in tracking if</a:t>
          </a:r>
        </a:p>
      </dsp:txBody>
      <dsp:txXfrm>
        <a:off x="521654" y="1649816"/>
        <a:ext cx="7003412" cy="346292"/>
      </dsp:txXfrm>
    </dsp:sp>
    <dsp:sp modelId="{AD44A884-857D-BD4E-A58E-2BC2112F9331}">
      <dsp:nvSpPr>
        <dsp:cNvPr id="0" name=""/>
        <dsp:cNvSpPr/>
      </dsp:nvSpPr>
      <dsp:spPr>
        <a:xfrm>
          <a:off x="0" y="2842617"/>
          <a:ext cx="10058399" cy="757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Phone options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Baritastic</a:t>
          </a:r>
        </a:p>
      </dsp:txBody>
      <dsp:txXfrm>
        <a:off x="0" y="2842617"/>
        <a:ext cx="10058399" cy="757574"/>
      </dsp:txXfrm>
    </dsp:sp>
    <dsp:sp modelId="{A0F3FC71-37AD-7443-B750-D22B57929D90}">
      <dsp:nvSpPr>
        <dsp:cNvPr id="0" name=""/>
        <dsp:cNvSpPr/>
      </dsp:nvSpPr>
      <dsp:spPr>
        <a:xfrm>
          <a:off x="502920" y="2650737"/>
          <a:ext cx="7040880" cy="38376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Tracking apps: </a:t>
          </a:r>
        </a:p>
      </dsp:txBody>
      <dsp:txXfrm>
        <a:off x="521654" y="2669471"/>
        <a:ext cx="7003412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9ED-51A4-4BD8-AF11-AB16B4516A7A}">
      <dsp:nvSpPr>
        <dsp:cNvPr id="0" name=""/>
        <dsp:cNvSpPr/>
      </dsp:nvSpPr>
      <dsp:spPr>
        <a:xfrm>
          <a:off x="335787" y="0"/>
          <a:ext cx="1510523" cy="14198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9E855-1C7E-465C-AF6F-E1C20A6D7BF9}">
      <dsp:nvSpPr>
        <dsp:cNvPr id="0" name=""/>
        <dsp:cNvSpPr/>
      </dsp:nvSpPr>
      <dsp:spPr>
        <a:xfrm>
          <a:off x="335787" y="1566093"/>
          <a:ext cx="4315781" cy="60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Heightened nervous system sensitivity </a:t>
          </a:r>
        </a:p>
      </dsp:txBody>
      <dsp:txXfrm>
        <a:off x="335787" y="1566093"/>
        <a:ext cx="4315781" cy="608512"/>
      </dsp:txXfrm>
    </dsp:sp>
    <dsp:sp modelId="{EEF73529-506A-44F5-B78A-DE59D5A44D2A}">
      <dsp:nvSpPr>
        <dsp:cNvPr id="0" name=""/>
        <dsp:cNvSpPr/>
      </dsp:nvSpPr>
      <dsp:spPr>
        <a:xfrm>
          <a:off x="335787" y="2242619"/>
          <a:ext cx="4315781" cy="137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experience environmental stimuli, emotions, and body sensations more intensely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These can lead to overwhelm and, at times, disconnection from those systems to assist with regulation</a:t>
          </a:r>
        </a:p>
      </dsp:txBody>
      <dsp:txXfrm>
        <a:off x="335787" y="2242619"/>
        <a:ext cx="4315781" cy="1375225"/>
      </dsp:txXfrm>
    </dsp:sp>
    <dsp:sp modelId="{55F7A082-B8C6-44FF-99C2-E134AA43EE0B}">
      <dsp:nvSpPr>
        <dsp:cNvPr id="0" name=""/>
        <dsp:cNvSpPr/>
      </dsp:nvSpPr>
      <dsp:spPr>
        <a:xfrm>
          <a:off x="5406830" y="0"/>
          <a:ext cx="1510523" cy="14198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C6047-1F9F-4584-AFFD-B5FED1714936}">
      <dsp:nvSpPr>
        <dsp:cNvPr id="0" name=""/>
        <dsp:cNvSpPr/>
      </dsp:nvSpPr>
      <dsp:spPr>
        <a:xfrm>
          <a:off x="5406830" y="1566093"/>
          <a:ext cx="4315781" cy="60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What does this mean for food?</a:t>
          </a:r>
        </a:p>
      </dsp:txBody>
      <dsp:txXfrm>
        <a:off x="5406830" y="1566093"/>
        <a:ext cx="4315781" cy="608512"/>
      </dsp:txXfrm>
    </dsp:sp>
    <dsp:sp modelId="{22F294AD-5F8A-4487-BEE7-8217CCFB15D9}">
      <dsp:nvSpPr>
        <dsp:cNvPr id="0" name=""/>
        <dsp:cNvSpPr/>
      </dsp:nvSpPr>
      <dsp:spPr>
        <a:xfrm>
          <a:off x="5406830" y="2242619"/>
          <a:ext cx="4315781" cy="137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are more likely to get dysregulated when we are hungry or not eating properly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are also less likely to notice we are hungry in the first place</a:t>
          </a:r>
        </a:p>
      </dsp:txBody>
      <dsp:txXfrm>
        <a:off x="5406830" y="2242619"/>
        <a:ext cx="4315781" cy="137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737F-ACFB-EB4F-AEE6-0ABEC6DB278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F8406-8386-AE48-B128-1CA3542F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8406-8386-AE48-B128-1CA3542F2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8406-8386-AE48-B128-1CA3542F2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8406-8386-AE48-B128-1CA3542F29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8406-8386-AE48-B128-1CA3542F29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8406-8386-AE48-B128-1CA3542F29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8406-8386-AE48-B128-1CA3542F29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5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2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1/20/25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5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mailto:mstonenutrition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A749-C300-D01C-72DD-D60267A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449285"/>
            <a:ext cx="9725297" cy="201874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lose weight and keep it off</a:t>
            </a:r>
            <a:br>
              <a:rPr lang="en-US" dirty="0"/>
            </a:br>
            <a:r>
              <a:rPr lang="en-US" dirty="0"/>
              <a:t>with ADHD 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82548-EFB8-B192-6468-572C118D6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4976948"/>
            <a:ext cx="7891272" cy="1069848"/>
          </a:xfrm>
        </p:spPr>
        <p:txBody>
          <a:bodyPr/>
          <a:lstStyle/>
          <a:p>
            <a:r>
              <a:rPr lang="en-US" dirty="0"/>
              <a:t>With Maranda Stone, MS, RD, CSOWM, CLC</a:t>
            </a:r>
          </a:p>
        </p:txBody>
      </p:sp>
    </p:spTree>
    <p:extLst>
      <p:ext uri="{BB962C8B-B14F-4D97-AF65-F5344CB8AC3E}">
        <p14:creationId xmlns:p14="http://schemas.microsoft.com/office/powerpoint/2010/main" val="8219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D4FB-BEA5-B93A-4C05-35A02344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for 80% of what you eat to be healthy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943689-DDB2-DCF8-C186-8B8530EA5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640641"/>
              </p:ext>
            </p:extLst>
          </p:nvPr>
        </p:nvGraphicFramePr>
        <p:xfrm>
          <a:off x="580767" y="2093976"/>
          <a:ext cx="11244649" cy="4130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95">
                  <a:extLst>
                    <a:ext uri="{9D8B030D-6E8A-4147-A177-3AD203B41FA5}">
                      <a16:colId xmlns:a16="http://schemas.microsoft.com/office/drawing/2014/main" val="3928978952"/>
                    </a:ext>
                  </a:extLst>
                </a:gridCol>
                <a:gridCol w="2977964">
                  <a:extLst>
                    <a:ext uri="{9D8B030D-6E8A-4147-A177-3AD203B41FA5}">
                      <a16:colId xmlns:a16="http://schemas.microsoft.com/office/drawing/2014/main" val="3274014881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725475885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2639219382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3666600660"/>
                    </a:ext>
                  </a:extLst>
                </a:gridCol>
              </a:tblGrid>
              <a:tr h="5198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Carbohydrates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Non-Starchy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Fats (moderation, high calorie)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54019"/>
                  </a:ext>
                </a:extLst>
              </a:tr>
              <a:tr h="1633810">
                <a:tc>
                  <a:txBody>
                    <a:bodyPr/>
                    <a:lstStyle/>
                    <a:p>
                      <a:r>
                        <a:rPr lang="en-US" sz="1600" dirty="0"/>
                        <a:t>Healthy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Fish, eggs, lean chicken and turkey, low-fat dairy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Fruit, whole wheat (bread, pasta, crackers, </a:t>
                      </a:r>
                      <a:r>
                        <a:rPr lang="en-US" sz="1600" dirty="0" err="1"/>
                        <a:t>etc</a:t>
                      </a:r>
                      <a:r>
                        <a:rPr lang="en-US" sz="1600" dirty="0"/>
                        <a:t>), brown or wild rice, corn, peas, sweet potatoes, beans, oatmeal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of them </a:t>
                      </a:r>
                    </a:p>
                    <a:p>
                      <a:r>
                        <a:rPr lang="en-US" sz="1600" dirty="0"/>
                        <a:t>(note- corn, peas, potatoes, and beans are considered carbs not non-starchy veg)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Avocado Oil</a:t>
                      </a:r>
                    </a:p>
                    <a:p>
                      <a:r>
                        <a:rPr lang="en-US" sz="1600" dirty="0"/>
                        <a:t>EVOO</a:t>
                      </a:r>
                    </a:p>
                    <a:p>
                      <a:r>
                        <a:rPr lang="en-US" sz="1600" dirty="0"/>
                        <a:t>Nut butters</a:t>
                      </a:r>
                    </a:p>
                    <a:p>
                      <a:r>
                        <a:rPr lang="en-US" sz="1600" dirty="0"/>
                        <a:t>Hummus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73199"/>
                  </a:ext>
                </a:extLst>
              </a:tr>
              <a:tr h="1856603">
                <a:tc>
                  <a:txBody>
                    <a:bodyPr/>
                    <a:lstStyle/>
                    <a:p>
                      <a:r>
                        <a:rPr lang="en-US" sz="1600" dirty="0"/>
                        <a:t>Less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Beef, pork, full fat meats, salami’s, lunch meats, hot dogs, full fat dairy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sweets, refined sugar, added sugars, fruit juices, refined wheat (bread, pastas, crackers, </a:t>
                      </a:r>
                      <a:r>
                        <a:rPr lang="en-US" sz="1600" dirty="0" err="1"/>
                        <a:t>etc</a:t>
                      </a:r>
                      <a:r>
                        <a:rPr lang="en-US" sz="1600" dirty="0"/>
                        <a:t>), white rice, white potatoes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Deep fried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Heavily refined seed oils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Most saturated fats (in milk, meat, baked goods, and restaurant food)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1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40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ED1F9-52E9-F92B-A1AB-A47B7A5B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Food label Basics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1EF79F2-1EB4-46A5-FF91-E32E9EEAA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193764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7466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B18D-B77D-4AD4-2263-497901BE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Tracking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4C5CD7-A5BA-6550-FBF5-B32DC1CF3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26798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838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F7FC-AD84-4AE5-89E7-E1D47B3B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of weight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3A43-28E8-B52B-6ED9-409B5C39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 25-29: up to 1 </a:t>
            </a:r>
            <a:r>
              <a:rPr lang="en-US" dirty="0" err="1"/>
              <a:t>lb</a:t>
            </a:r>
            <a:r>
              <a:rPr lang="en-US" dirty="0"/>
              <a:t> per week</a:t>
            </a:r>
          </a:p>
          <a:p>
            <a:r>
              <a:rPr lang="en-US" dirty="0"/>
              <a:t>BMI 30-40: 1-2 </a:t>
            </a:r>
            <a:r>
              <a:rPr lang="en-US" dirty="0" err="1"/>
              <a:t>lbs</a:t>
            </a:r>
            <a:r>
              <a:rPr lang="en-US" dirty="0"/>
              <a:t> per week</a:t>
            </a:r>
          </a:p>
          <a:p>
            <a:r>
              <a:rPr lang="en-US" dirty="0"/>
              <a:t>BMI 40-49: up to 2 </a:t>
            </a:r>
            <a:r>
              <a:rPr lang="en-US" dirty="0" err="1"/>
              <a:t>lbs</a:t>
            </a:r>
            <a:r>
              <a:rPr lang="en-US" dirty="0"/>
              <a:t> per week</a:t>
            </a:r>
          </a:p>
          <a:p>
            <a:r>
              <a:rPr lang="en-US" dirty="0"/>
              <a:t>BMI: 50+: potentially fasted based on medical evaluation (often 3-4 </a:t>
            </a:r>
            <a:r>
              <a:rPr lang="en-US" dirty="0" err="1"/>
              <a:t>lbs</a:t>
            </a:r>
            <a:r>
              <a:rPr lang="en-US" dirty="0"/>
              <a:t> per week)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/>
              <a:t>Losing too fast will slow your metabolism and make the weight long term more likely to come back  </a:t>
            </a:r>
          </a:p>
        </p:txBody>
      </p:sp>
    </p:spTree>
    <p:extLst>
      <p:ext uri="{BB962C8B-B14F-4D97-AF65-F5344CB8AC3E}">
        <p14:creationId xmlns:p14="http://schemas.microsoft.com/office/powerpoint/2010/main" val="50756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9486-98AF-AB71-E870-91BCB2D2C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Shopping and cooking with </a:t>
            </a:r>
            <a:r>
              <a:rPr lang="en-US" dirty="0" err="1"/>
              <a:t>adhd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FF05A-0361-7C19-4A98-BAD18E64C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2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9E17-C720-F8BF-B4BE-1B19562B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and executive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A52C-8C88-BF28-613A-884652AD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3" y="2121408"/>
            <a:ext cx="5103340" cy="440296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2C6431-F9A0-2417-2B44-85E035A18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09248"/>
              </p:ext>
            </p:extLst>
          </p:nvPr>
        </p:nvGraphicFramePr>
        <p:xfrm>
          <a:off x="1309816" y="1750568"/>
          <a:ext cx="981233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097">
                  <a:extLst>
                    <a:ext uri="{9D8B030D-6E8A-4147-A177-3AD203B41FA5}">
                      <a16:colId xmlns:a16="http://schemas.microsoft.com/office/drawing/2014/main" val="4142159984"/>
                    </a:ext>
                  </a:extLst>
                </a:gridCol>
                <a:gridCol w="3847239">
                  <a:extLst>
                    <a:ext uri="{9D8B030D-6E8A-4147-A177-3AD203B41FA5}">
                      <a16:colId xmlns:a16="http://schemas.microsoft.com/office/drawing/2014/main" val="4025451303"/>
                    </a:ext>
                  </a:extLst>
                </a:gridCol>
              </a:tblGrid>
              <a:tr h="336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cooking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92118"/>
                  </a:ext>
                </a:extLst>
              </a:tr>
              <a:tr h="4286596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Deciding what you want to eat</a:t>
                      </a:r>
                    </a:p>
                    <a:p>
                      <a:pPr lvl="1"/>
                      <a:r>
                        <a:rPr lang="en-US" dirty="0"/>
                        <a:t>Making a plan for the week</a:t>
                      </a:r>
                    </a:p>
                    <a:p>
                      <a:pPr lvl="1"/>
                      <a:r>
                        <a:rPr lang="en-US" dirty="0"/>
                        <a:t>Evaluate what foods you already have</a:t>
                      </a:r>
                    </a:p>
                    <a:p>
                      <a:pPr lvl="1"/>
                      <a:r>
                        <a:rPr lang="en-US" dirty="0"/>
                        <a:t>Creating a shopping list</a:t>
                      </a:r>
                    </a:p>
                    <a:p>
                      <a:pPr lvl="1"/>
                      <a:r>
                        <a:rPr lang="en-US" dirty="0"/>
                        <a:t>Doing the actual shopping</a:t>
                      </a:r>
                    </a:p>
                    <a:p>
                      <a:pPr lvl="1"/>
                      <a:r>
                        <a:rPr lang="en-US" dirty="0"/>
                        <a:t>Preparation- did I remember to pull the chicken out of the freezer last night?</a:t>
                      </a:r>
                    </a:p>
                    <a:p>
                      <a:pPr lvl="1"/>
                      <a:r>
                        <a:rPr lang="en-US" dirty="0"/>
                        <a:t>Remembering intention to cook</a:t>
                      </a:r>
                    </a:p>
                    <a:p>
                      <a:pPr lvl="1"/>
                      <a:r>
                        <a:rPr lang="en-US" dirty="0"/>
                        <a:t>Following the recipe</a:t>
                      </a:r>
                    </a:p>
                    <a:p>
                      <a:pPr lvl="1"/>
                      <a:r>
                        <a:rPr lang="en-US" dirty="0"/>
                        <a:t>Do I (and anyone else I’m cooking for) even like what I made…??</a:t>
                      </a:r>
                    </a:p>
                    <a:p>
                      <a:pPr lvl="1"/>
                      <a:r>
                        <a:rPr lang="en-US" dirty="0"/>
                        <a:t>And now I have to do dishes!!</a:t>
                      </a:r>
                    </a:p>
                    <a:p>
                      <a:pPr lvl="1"/>
                      <a:r>
                        <a:rPr lang="en-US" sz="2400" i="1" u="sng" dirty="0"/>
                        <a:t>Do I have enough energy or executive function for this???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Order takeout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57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6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DA02-02FA-F83D-0A8D-2533C91C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executive function demands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3A2934-7F81-2E11-7E6A-F8A2B1FA1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77406"/>
              </p:ext>
            </p:extLst>
          </p:nvPr>
        </p:nvGraphicFramePr>
        <p:xfrm>
          <a:off x="1063752" y="1905769"/>
          <a:ext cx="100584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821">
                  <a:extLst>
                    <a:ext uri="{9D8B030D-6E8A-4147-A177-3AD203B41FA5}">
                      <a16:colId xmlns:a16="http://schemas.microsoft.com/office/drawing/2014/main" val="1267523121"/>
                    </a:ext>
                  </a:extLst>
                </a:gridCol>
                <a:gridCol w="6599579">
                  <a:extLst>
                    <a:ext uri="{9D8B030D-6E8A-4147-A177-3AD203B41FA5}">
                      <a16:colId xmlns:a16="http://schemas.microsoft.com/office/drawing/2014/main" val="1106432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Ideas to reduce executive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6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Deciding what to 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   Keep a written list of balanced meals you like (ideally      protein, carb, veggie). Keep the list on the fridge and add to it when you think of it.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4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Making a grocery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Whiteboard on fridge, write down items as you run out or low, take a pic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Grocery list apps (whole family can access)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Automatic grocery lists (covered in future slide)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1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Grocery pickup or delivery (King Soopers has 50% off deals where you can get unlimited free next day deliver for a year for around $50)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Also helps with avoiding bringing impulse buys into the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43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0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CC4F9-3BF5-BDC9-D30E-DC39001C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Cooking Strategies: no cook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F5F0-2C65-3FCA-4CC0-5EF47DD3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list of balanced meals and snacks that you like </a:t>
            </a:r>
            <a:r>
              <a:rPr lang="en-US" u="sng" dirty="0"/>
              <a:t>that don’t require any cooking</a:t>
            </a:r>
          </a:p>
          <a:p>
            <a:pPr marL="0" indent="0">
              <a:buNone/>
            </a:pPr>
            <a:endParaRPr lang="en-US" u="sng" dirty="0"/>
          </a:p>
          <a:p>
            <a:pPr lvl="1"/>
            <a:r>
              <a:rPr lang="en-US" dirty="0"/>
              <a:t>Examples: Healthy choice power bowls/steamers, items from prepared section of grocery store, oikos triple zero Greek yogurt, string cheese and fruit, frozen breakfast egg white/turkey cups, hummus and </a:t>
            </a:r>
            <a:r>
              <a:rPr lang="en-US" dirty="0" err="1"/>
              <a:t>triscuits</a:t>
            </a:r>
            <a:r>
              <a:rPr lang="en-US" dirty="0"/>
              <a:t>, P3 pack, healthy takeout options (ex- some Mod Market bowls, </a:t>
            </a:r>
            <a:r>
              <a:rPr lang="en-US" dirty="0" err="1"/>
              <a:t>etc</a:t>
            </a:r>
            <a:r>
              <a:rPr lang="en-US" dirty="0"/>
              <a:t>), premade meal delivery kits, etc. </a:t>
            </a:r>
          </a:p>
          <a:p>
            <a:pPr lvl="1"/>
            <a:endParaRPr lang="en-US" dirty="0"/>
          </a:p>
          <a:p>
            <a:r>
              <a:rPr lang="en-US" dirty="0"/>
              <a:t>Minimum a protein and a carb at each meal and snack, ideally include a veggie</a:t>
            </a:r>
          </a:p>
          <a:p>
            <a:endParaRPr lang="en-US" dirty="0"/>
          </a:p>
          <a:p>
            <a:r>
              <a:rPr lang="en-US" sz="2000" dirty="0"/>
              <a:t>Actively learning a new skill takes more executive function. So if cooking is challenging, we want to expand slowly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9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3EAE-E028-9611-7DA4-3050056D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Strategies: minimal cook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709C-D3D1-4757-B381-FDD3276A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7"/>
            <a:ext cx="5299585" cy="4336873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First step: 5 minute recipes</a:t>
            </a:r>
          </a:p>
          <a:p>
            <a:pPr lvl="1"/>
            <a:r>
              <a:rPr lang="en-US" sz="1200" dirty="0"/>
              <a:t>Kevin’s Meals + 90 second rice + microwaved steamed veggie</a:t>
            </a:r>
          </a:p>
          <a:p>
            <a:pPr lvl="1"/>
            <a:r>
              <a:rPr lang="en-US" sz="1200" dirty="0" err="1"/>
              <a:t>Hungryroot</a:t>
            </a:r>
            <a:r>
              <a:rPr lang="en-US" sz="1200" dirty="0"/>
              <a:t>- 5 min or less recipe options</a:t>
            </a:r>
          </a:p>
          <a:p>
            <a:pPr lvl="1"/>
            <a:r>
              <a:rPr lang="en-US" sz="1200" dirty="0"/>
              <a:t>Pre-seasoned/marinated raw meat at the deli + salad + microwaved sweet potato</a:t>
            </a:r>
          </a:p>
          <a:p>
            <a:pPr lvl="1"/>
            <a:r>
              <a:rPr lang="en-US" sz="1200" dirty="0"/>
              <a:t>Pre-prepared meat + salad (arugula + dressing) + piece of fruit</a:t>
            </a:r>
          </a:p>
          <a:p>
            <a:pPr lvl="1"/>
            <a:r>
              <a:rPr lang="en-US" sz="1200" dirty="0"/>
              <a:t>Sandwich (whole wheat bread + pre-pulled rotisserie chicken + lettuce/tomato)</a:t>
            </a:r>
          </a:p>
          <a:p>
            <a:r>
              <a:rPr lang="en-US" sz="1400" dirty="0"/>
              <a:t>Second step: choose one item to expand upon</a:t>
            </a:r>
          </a:p>
          <a:p>
            <a:pPr lvl="1"/>
            <a:r>
              <a:rPr lang="en-US" sz="1200" dirty="0"/>
              <a:t>Example: instead of using microwaved steamed broccoli, buy pre-cut broccoli, put in a bowl and toss with oil, salt, pepper and roast in the oven – less than 5 min prep time for this item)</a:t>
            </a:r>
          </a:p>
          <a:p>
            <a:r>
              <a:rPr lang="en-US" sz="1400" dirty="0"/>
              <a:t>Third step: 15 min or less recipes</a:t>
            </a:r>
          </a:p>
          <a:p>
            <a:pPr lvl="1"/>
            <a:r>
              <a:rPr lang="en-US" sz="1200" dirty="0"/>
              <a:t>5 ingredient cookbooks</a:t>
            </a:r>
          </a:p>
          <a:p>
            <a:pPr lvl="1"/>
            <a:r>
              <a:rPr lang="en-US" sz="1200" dirty="0"/>
              <a:t>Instant Pot recipes that require minimal chopping</a:t>
            </a:r>
          </a:p>
          <a:p>
            <a:pPr lvl="1"/>
            <a:endParaRPr lang="en-US" sz="1200" dirty="0"/>
          </a:p>
          <a:p>
            <a:pPr marL="274320" lvl="1" indent="0" algn="ctr">
              <a:buNone/>
            </a:pPr>
            <a:r>
              <a:rPr lang="en-US" dirty="0"/>
              <a:t>And continue expanding in this way until YOU are happy with the variety/quality of food</a:t>
            </a:r>
            <a:endParaRPr lang="en-US" sz="1400" dirty="0"/>
          </a:p>
        </p:txBody>
      </p:sp>
      <p:pic>
        <p:nvPicPr>
          <p:cNvPr id="1028" name="Picture 4" descr="A package of chicken on a white surface&#10;&#10;AI-generated content may be incorrect.">
            <a:extLst>
              <a:ext uri="{FF2B5EF4-FFF2-40B4-BE49-F238E27FC236}">
                <a16:creationId xmlns:a16="http://schemas.microsoft.com/office/drawing/2014/main" id="{01ECA74D-A299-6803-6576-271C89C4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77900"/>
            <a:ext cx="2746509" cy="27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e Truth Organic™ 90 Second 100% Whole Grain Brown Rice, 8.8 oz - Jay C  Food Stores">
            <a:extLst>
              <a:ext uri="{FF2B5EF4-FFF2-40B4-BE49-F238E27FC236}">
                <a16:creationId xmlns:a16="http://schemas.microsoft.com/office/drawing/2014/main" id="{AB5225BB-5662-255B-D291-32D14E45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60" y="2299856"/>
            <a:ext cx="2881744" cy="2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ganic Frozen Broccoli Florets - 10oz - Good &amp; Gather™ : Target">
            <a:extLst>
              <a:ext uri="{FF2B5EF4-FFF2-40B4-BE49-F238E27FC236}">
                <a16:creationId xmlns:a16="http://schemas.microsoft.com/office/drawing/2014/main" id="{DDDD8D86-B623-FF04-6BE6-2682ECA0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8" y="4026809"/>
            <a:ext cx="2431472" cy="24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0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7CBFA-12D2-D512-21ED-83A90D97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Meal planning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A weekly meal planner with a few days of meal&#10;&#10;AI-generated content may be incorrect.">
            <a:extLst>
              <a:ext uri="{FF2B5EF4-FFF2-40B4-BE49-F238E27FC236}">
                <a16:creationId xmlns:a16="http://schemas.microsoft.com/office/drawing/2014/main" id="{B1D6FCE8-362D-1407-DEC9-885D19BE3B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025" y="1287596"/>
            <a:ext cx="3094416" cy="4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F7C82-FCFB-4613-F456-8AFC2493D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286" y="2456596"/>
            <a:ext cx="4741962" cy="3715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Take into account a realistic week </a:t>
            </a:r>
          </a:p>
          <a:p>
            <a:r>
              <a:rPr lang="en-US" dirty="0"/>
              <a:t>Calculate your approximate calorie and protein needs per meal</a:t>
            </a:r>
          </a:p>
          <a:p>
            <a:r>
              <a:rPr lang="en-US" dirty="0"/>
              <a:t>Example: 2000 kcal per day </a:t>
            </a:r>
          </a:p>
          <a:p>
            <a:pPr lvl="1"/>
            <a:r>
              <a:rPr lang="en-US" dirty="0"/>
              <a:t>500 kcal per meal (x3)</a:t>
            </a:r>
          </a:p>
          <a:p>
            <a:pPr lvl="1"/>
            <a:r>
              <a:rPr lang="en-US" dirty="0"/>
              <a:t>250 kcal per snack (x2)</a:t>
            </a:r>
          </a:p>
          <a:p>
            <a:r>
              <a:rPr lang="en-US" dirty="0"/>
              <a:t>REUSE them</a:t>
            </a:r>
          </a:p>
          <a:p>
            <a:r>
              <a:rPr lang="en-US" dirty="0"/>
              <a:t>Grocery ordering: create a “shopping list” for each meal plan or recipe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04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0431-6FFC-0D0C-55D5-7F6555B2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6853E-2704-0EDD-5394-7BE40824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Registered Dietitian Nutritionist for over a decade</a:t>
            </a:r>
          </a:p>
          <a:p>
            <a:pPr lvl="1"/>
            <a:r>
              <a:rPr lang="en-US" dirty="0"/>
              <a:t>Bachelor’s and Master’s degree in Nutrition Science</a:t>
            </a:r>
          </a:p>
          <a:p>
            <a:r>
              <a:rPr lang="en-US" dirty="0"/>
              <a:t>Board Certified Specialist in Obesity and Weight Management</a:t>
            </a:r>
          </a:p>
          <a:p>
            <a:r>
              <a:rPr lang="en-US" dirty="0"/>
              <a:t>Certificate of training in Childhood and Adolescent Weight Management</a:t>
            </a:r>
          </a:p>
          <a:p>
            <a:r>
              <a:rPr lang="en-US" dirty="0"/>
              <a:t>Over 5000 hours working with 300+ patients on weight loss</a:t>
            </a:r>
          </a:p>
          <a:p>
            <a:r>
              <a:rPr lang="en-US" dirty="0"/>
              <a:t>Certified Life and Health Coach</a:t>
            </a:r>
          </a:p>
          <a:p>
            <a:pPr lvl="1"/>
            <a:r>
              <a:rPr lang="en-US" dirty="0"/>
              <a:t>Specialize in working with emotional barriers/patterns that prevent long term change</a:t>
            </a:r>
          </a:p>
          <a:p>
            <a:r>
              <a:rPr lang="en-US" dirty="0"/>
              <a:t>Have my own private practice specializing in weight management and ADHD</a:t>
            </a:r>
          </a:p>
          <a:p>
            <a:pPr marL="0" indent="0" algn="ctr">
              <a:buNone/>
            </a:pPr>
            <a:r>
              <a:rPr lang="en-US" sz="4400" dirty="0"/>
              <a:t>I have ADHD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6F84-F271-2DCE-92D4-30A4C16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Grocery list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9BD3B-3638-80F4-40DF-F785FCA0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42" y="2322068"/>
            <a:ext cx="6600502" cy="4051300"/>
          </a:xfrm>
        </p:spPr>
      </p:pic>
    </p:spTree>
    <p:extLst>
      <p:ext uri="{BB962C8B-B14F-4D97-AF65-F5344CB8AC3E}">
        <p14:creationId xmlns:p14="http://schemas.microsoft.com/office/powerpoint/2010/main" val="310657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BBC1-CC40-EE1B-4E85-484FD79AE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EMOTION REGULATION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20608-79BA-2371-2506-33091ABAC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3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82727-933D-8392-2C38-1BB2E844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Dopamine and food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1C90C-4181-DE0D-6DC5-4F8A7ECC4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99" y="1073570"/>
            <a:ext cx="5112461" cy="51557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FF8F8-CE6C-74F2-101E-29103AD7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25196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High sugar, high fat, and many processed foods stimulate the “reward” center in the brain but only temporarily</a:t>
            </a:r>
          </a:p>
          <a:p>
            <a:pPr lvl="1"/>
            <a:endParaRPr lang="en-US" sz="1600" dirty="0"/>
          </a:p>
          <a:p>
            <a:r>
              <a:rPr lang="en-US" sz="1800" dirty="0"/>
              <a:t>It is then followed by a crash, and then more cravings</a:t>
            </a:r>
          </a:p>
          <a:p>
            <a:pPr lvl="1"/>
            <a:r>
              <a:rPr lang="en-US" sz="1600" dirty="0"/>
              <a:t>Irritability, difficulty focusing, fatigue, grogginess, drop in dopamine</a:t>
            </a:r>
          </a:p>
          <a:p>
            <a:pPr lvl="1"/>
            <a:r>
              <a:rPr lang="en-US" sz="1600" dirty="0"/>
              <a:t>SIGNFICANTLY impairs emotion regulation, energy, and focus in the long run</a:t>
            </a:r>
          </a:p>
          <a:p>
            <a:r>
              <a:rPr lang="en-US" dirty="0"/>
              <a:t>These foods “hijack” your energy systems</a:t>
            </a:r>
          </a:p>
          <a:p>
            <a:pPr lvl="1"/>
            <a:r>
              <a:rPr lang="en-US" sz="1600" dirty="0"/>
              <a:t>Shoots dopamine too high and then way back down</a:t>
            </a:r>
          </a:p>
          <a:p>
            <a:r>
              <a:rPr lang="en-US" sz="1800" dirty="0"/>
              <a:t>Desensitizes your brain to the dopamine, so that you need more to experience the same effect, but in the long run making you feel worse</a:t>
            </a:r>
          </a:p>
          <a:p>
            <a:pPr marL="27432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838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0E1C-51A1-B5F6-4C37-919AC0FD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AHDH and the nervous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B57D3-006D-2E01-D3A8-348EB79C0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3217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096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34AA-AEFE-4555-AEE3-37767174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Hunger scale </a:t>
            </a:r>
          </a:p>
        </p:txBody>
      </p:sp>
      <p:pic>
        <p:nvPicPr>
          <p:cNvPr id="10" name="Content Placeholder 9" descr="A comparison of a different type of food&#10;&#10;AI-generated content may be incorrect.">
            <a:extLst>
              <a:ext uri="{FF2B5EF4-FFF2-40B4-BE49-F238E27FC236}">
                <a16:creationId xmlns:a16="http://schemas.microsoft.com/office/drawing/2014/main" id="{46E45C30-5B32-6C78-D75B-246C4993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8"/>
          <a:stretch/>
        </p:blipFill>
        <p:spPr>
          <a:xfrm>
            <a:off x="1063752" y="1972235"/>
            <a:ext cx="4773168" cy="3980688"/>
          </a:xfrm>
          <a:prstGeom prst="rect">
            <a:avLst/>
          </a:prstGeom>
        </p:spPr>
      </p:pic>
      <p:pic>
        <p:nvPicPr>
          <p:cNvPr id="18" name="Content Placeholder 17" descr="A chart of food and nutrition&#10;&#10;AI-generated content may be incorrect.">
            <a:extLst>
              <a:ext uri="{FF2B5EF4-FFF2-40B4-BE49-F238E27FC236}">
                <a16:creationId xmlns:a16="http://schemas.microsoft.com/office/drawing/2014/main" id="{DC4CA770-B98D-1311-E23D-829E24E12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02" y="1663499"/>
            <a:ext cx="3330051" cy="4289424"/>
          </a:xfrm>
        </p:spPr>
      </p:pic>
    </p:spTree>
    <p:extLst>
      <p:ext uri="{BB962C8B-B14F-4D97-AF65-F5344CB8AC3E}">
        <p14:creationId xmlns:p14="http://schemas.microsoft.com/office/powerpoint/2010/main" val="251184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FFC4-31C1-B1C7-5F99-521BF8F4C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Optimize your impulses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688EE-4C71-6745-6F3A-E4C6A2CC1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5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C3B42-4CF0-F0AD-C0D4-1D8166A4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Impulse optimization vs impulse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57C9-B222-C71F-1BB4-17B044B8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Instead of trying to exercise “control” set up your environment so that your impulses drive you naturally toward the things you WANT to be doing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05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909A-B926-1BF0-4CBA-41C3C114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ADHD friendly kitchen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46C1-2AEC-6D03-9E26-B917102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u="sng"/>
              <a:t>Out of sight is out of mind- for both healthy and less healthy food</a:t>
            </a:r>
          </a:p>
          <a:p>
            <a:r>
              <a:rPr lang="en-US"/>
              <a:t>Put things out on the counter that you WANT to be choosing</a:t>
            </a:r>
          </a:p>
          <a:p>
            <a:pPr lvl="1"/>
            <a:r>
              <a:rPr lang="en-US"/>
              <a:t>Healthy choices that you actually LIKE</a:t>
            </a:r>
          </a:p>
          <a:p>
            <a:pPr lvl="1"/>
            <a:r>
              <a:rPr lang="en-US"/>
              <a:t>If you hate apples, don’t put apples on your counter…. doesn’t matter how healthy it is, if seeing releases a negative emotion instead of a positive one, find something else to put there</a:t>
            </a:r>
          </a:p>
          <a:p>
            <a:r>
              <a:rPr lang="en-US"/>
              <a:t>Use clear jars/containers for things you want to be eating</a:t>
            </a:r>
          </a:p>
          <a:p>
            <a:pPr lvl="1"/>
            <a:r>
              <a:rPr lang="en-US"/>
              <a:t>Remembering it is there</a:t>
            </a:r>
          </a:p>
          <a:p>
            <a:pPr lvl="1"/>
            <a:r>
              <a:rPr lang="en-US"/>
              <a:t>Impulse to consume it</a:t>
            </a:r>
          </a:p>
          <a:p>
            <a:r>
              <a:rPr lang="en-US"/>
              <a:t>Veggie crispers</a:t>
            </a:r>
          </a:p>
          <a:p>
            <a:pPr lvl="1"/>
            <a:r>
              <a:rPr lang="en-US"/>
              <a:t>Is this where veggies go to die in your home? It is in mine!!!</a:t>
            </a:r>
          </a:p>
          <a:p>
            <a:r>
              <a:rPr lang="en-US"/>
              <a:t>Pantry</a:t>
            </a:r>
          </a:p>
          <a:p>
            <a:r>
              <a:rPr lang="en-US"/>
              <a:t>Sweets and unhealthy foods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6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1C12-D6AB-ADF9-F26E-D454EEC8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18CA-6886-ED76-4FB5-0D1C0849A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loss medications</a:t>
            </a:r>
          </a:p>
          <a:p>
            <a:r>
              <a:rPr lang="en-US" dirty="0"/>
              <a:t>Bariatric surgery</a:t>
            </a:r>
          </a:p>
          <a:p>
            <a:r>
              <a:rPr lang="en-US" dirty="0"/>
              <a:t>Eating disorders</a:t>
            </a:r>
          </a:p>
          <a:p>
            <a:r>
              <a:rPr lang="en-US" dirty="0"/>
              <a:t>Celiac</a:t>
            </a:r>
          </a:p>
          <a:p>
            <a:r>
              <a:rPr lang="en-US" dirty="0"/>
              <a:t>Gluten and dairy sensitivity</a:t>
            </a:r>
          </a:p>
          <a:p>
            <a:r>
              <a:rPr lang="en-US" dirty="0"/>
              <a:t>MTHFR genetic mutation</a:t>
            </a:r>
          </a:p>
          <a:p>
            <a:r>
              <a:rPr lang="en-US" dirty="0"/>
              <a:t>Labs and supplements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1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E07E-FF30-B44C-BD28-6083402D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05C0B9-CB3A-A41E-5687-3DDD5113C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98684"/>
              </p:ext>
            </p:extLst>
          </p:nvPr>
        </p:nvGraphicFramePr>
        <p:xfrm>
          <a:off x="538329" y="1777566"/>
          <a:ext cx="1091638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826">
                  <a:extLst>
                    <a:ext uri="{9D8B030D-6E8A-4147-A177-3AD203B41FA5}">
                      <a16:colId xmlns:a16="http://schemas.microsoft.com/office/drawing/2014/main" val="1076951487"/>
                    </a:ext>
                  </a:extLst>
                </a:gridCol>
                <a:gridCol w="4983559">
                  <a:extLst>
                    <a:ext uri="{9D8B030D-6E8A-4147-A177-3AD203B41FA5}">
                      <a16:colId xmlns:a16="http://schemas.microsoft.com/office/drawing/2014/main" val="381294812"/>
                    </a:ext>
                  </a:extLst>
                </a:gridCol>
              </a:tblGrid>
              <a:tr h="315350">
                <a:tc>
                  <a:txBody>
                    <a:bodyPr/>
                    <a:lstStyle/>
                    <a:p>
                      <a:r>
                        <a:rPr lang="en-US" dirty="0"/>
                        <a:t>Recommended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Supplements to Consider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08334"/>
                  </a:ext>
                </a:extLst>
              </a:tr>
              <a:tr h="3863041">
                <a:tc>
                  <a:txBody>
                    <a:bodyPr/>
                    <a:lstStyle/>
                    <a:p>
                      <a:r>
                        <a:rPr lang="en-US" dirty="0"/>
                        <a:t>CBC and CMP</a:t>
                      </a:r>
                    </a:p>
                    <a:p>
                      <a:r>
                        <a:rPr lang="en-US" dirty="0"/>
                        <a:t>Lipid Panel</a:t>
                      </a:r>
                    </a:p>
                    <a:p>
                      <a:r>
                        <a:rPr lang="en-US" dirty="0"/>
                        <a:t>Vitamin D</a:t>
                      </a:r>
                    </a:p>
                    <a:p>
                      <a:r>
                        <a:rPr lang="en-US" dirty="0"/>
                        <a:t>Iron panel (with serum ferritin) </a:t>
                      </a:r>
                    </a:p>
                    <a:p>
                      <a:r>
                        <a:rPr lang="en-US" dirty="0"/>
                        <a:t>MMA and/or serum B12</a:t>
                      </a:r>
                    </a:p>
                    <a:p>
                      <a:r>
                        <a:rPr lang="en-US" dirty="0"/>
                        <a:t>Thyroid function (TSH, Free T4, Free T3 and antibodies)</a:t>
                      </a:r>
                    </a:p>
                    <a:p>
                      <a:r>
                        <a:rPr lang="en-US" dirty="0"/>
                        <a:t>Celiac panel</a:t>
                      </a:r>
                    </a:p>
                    <a:p>
                      <a:r>
                        <a:rPr lang="en-US" dirty="0"/>
                        <a:t>RBC magnesium</a:t>
                      </a:r>
                    </a:p>
                    <a:p>
                      <a:r>
                        <a:rPr lang="en-US" dirty="0"/>
                        <a:t>Plasma or RBC Zinc</a:t>
                      </a:r>
                    </a:p>
                    <a:p>
                      <a:r>
                        <a:rPr lang="en-US" dirty="0"/>
                        <a:t>MTHFR genetic mutation (optional)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Vitamin D, iron, and zinc </a:t>
                      </a:r>
                      <a:r>
                        <a:rPr lang="en-US" u="sng" dirty="0"/>
                        <a:t>IF DEFICIENT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Magnesium glycinate- max total supplemental magnesium 400mg/day (supportive in general, also stimulants can deplete)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Methylfolate</a:t>
                      </a:r>
                      <a:r>
                        <a:rPr lang="en-US" dirty="0"/>
                        <a:t> – potential MTHFR (ex: Life extension bioactive Folate and Vitamin B12”)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Omega 3 fatty acids (ask your doctor)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Ideally get supplements from a USP, NSF, or third party tested brand (like </a:t>
                      </a:r>
                      <a:r>
                        <a:rPr lang="en-US" dirty="0" err="1"/>
                        <a:t>NatureMade</a:t>
                      </a:r>
                      <a:r>
                        <a:rPr lang="en-US" dirty="0"/>
                        <a:t>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77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3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DF0C-39DE-5AFC-AFBF-A192487A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7175"/>
            <a:ext cx="10058400" cy="1609344"/>
          </a:xfrm>
        </p:spPr>
        <p:txBody>
          <a:bodyPr/>
          <a:lstStyle/>
          <a:p>
            <a:pPr algn="ctr"/>
            <a:r>
              <a:rPr lang="en-US" dirty="0" err="1"/>
              <a:t>Adhd</a:t>
            </a:r>
            <a:r>
              <a:rPr lang="en-US" dirty="0"/>
              <a:t> and body weight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A4F9D9-4808-7AD7-1A97-A55A519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28490"/>
              </p:ext>
            </p:extLst>
          </p:nvPr>
        </p:nvGraphicFramePr>
        <p:xfrm>
          <a:off x="1256172" y="1373778"/>
          <a:ext cx="9716628" cy="531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314">
                  <a:extLst>
                    <a:ext uri="{9D8B030D-6E8A-4147-A177-3AD203B41FA5}">
                      <a16:colId xmlns:a16="http://schemas.microsoft.com/office/drawing/2014/main" val="282480802"/>
                    </a:ext>
                  </a:extLst>
                </a:gridCol>
                <a:gridCol w="4858314">
                  <a:extLst>
                    <a:ext uri="{9D8B030D-6E8A-4147-A177-3AD203B41FA5}">
                      <a16:colId xmlns:a16="http://schemas.microsoft.com/office/drawing/2014/main" val="2667127026"/>
                    </a:ext>
                  </a:extLst>
                </a:gridCol>
              </a:tblGrid>
              <a:tr h="6108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People with ADHD are 70% more likely to struggle with their weight 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92981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r>
                        <a:rPr lang="en-US" dirty="0"/>
                        <a:t>Executive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Meal Planning</a:t>
                      </a:r>
                    </a:p>
                    <a:p>
                      <a:r>
                        <a:rPr lang="en-US" dirty="0"/>
                        <a:t>Shopping</a:t>
                      </a:r>
                    </a:p>
                    <a:p>
                      <a:r>
                        <a:rPr lang="en-US" dirty="0"/>
                        <a:t>Cooking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098407"/>
                  </a:ext>
                </a:extLst>
              </a:tr>
              <a:tr h="985364">
                <a:tc>
                  <a:txBody>
                    <a:bodyPr/>
                    <a:lstStyle/>
                    <a:p>
                      <a:r>
                        <a:rPr lang="en-US" dirty="0"/>
                        <a:t>Emotion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Getting cranky, irritable or sad when hungry</a:t>
                      </a:r>
                    </a:p>
                    <a:p>
                      <a:r>
                        <a:rPr lang="en-US" dirty="0"/>
                        <a:t>Eating to help boost dopamine or from boredom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69150"/>
                  </a:ext>
                </a:extLst>
              </a:tr>
              <a:tr h="687300">
                <a:tc>
                  <a:txBody>
                    <a:bodyPr/>
                    <a:lstStyle/>
                    <a:p>
                      <a:r>
                        <a:rPr lang="en-US" dirty="0"/>
                        <a:t>Impulse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likely to eat the cookie, have that second helping, or eat too 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79266"/>
                  </a:ext>
                </a:extLst>
              </a:tr>
              <a:tr h="610877">
                <a:tc>
                  <a:txBody>
                    <a:bodyPr/>
                    <a:lstStyle/>
                    <a:p>
                      <a:r>
                        <a:rPr lang="en-US" dirty="0"/>
                        <a:t>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Suppressed appetite during the day can lead to evening binging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92234"/>
                  </a:ext>
                </a:extLst>
              </a:tr>
              <a:tr h="757973">
                <a:tc>
                  <a:txBody>
                    <a:bodyPr/>
                    <a:lstStyle/>
                    <a:p>
                      <a:r>
                        <a:rPr lang="en-US" dirty="0"/>
                        <a:t>Body 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people with ADHD are less aware of their own hunger and fullness cues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82055"/>
                  </a:ext>
                </a:extLst>
              </a:tr>
              <a:tr h="687300">
                <a:tc>
                  <a:txBody>
                    <a:bodyPr/>
                    <a:lstStyle/>
                    <a:p>
                      <a:r>
                        <a:rPr lang="en-US" dirty="0"/>
                        <a:t>Hyperfocus and Distraction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Forgetting to eat when you are “in the zone”</a:t>
                      </a:r>
                    </a:p>
                    <a:p>
                      <a:r>
                        <a:rPr lang="en-US" dirty="0"/>
                        <a:t>Or eating too much without noticing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34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377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9F3A3-DFBA-7A76-DE9F-876E1A84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en-US" sz="6000" dirty="0"/>
              <a:t>finding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F6BA2-B687-623B-56A0-95101735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948132"/>
            <a:ext cx="5149596" cy="4459003"/>
          </a:xfrm>
        </p:spPr>
        <p:txBody>
          <a:bodyPr anchor="ctr">
            <a:normAutofit/>
          </a:bodyPr>
          <a:lstStyle/>
          <a:p>
            <a:r>
              <a:rPr lang="en-US" dirty="0"/>
              <a:t>Dietitian Support</a:t>
            </a:r>
          </a:p>
          <a:p>
            <a:pPr lvl="1"/>
            <a:r>
              <a:rPr lang="en-US" dirty="0"/>
              <a:t>Everyone deserves support with food</a:t>
            </a:r>
          </a:p>
          <a:p>
            <a:pPr lvl="1"/>
            <a:r>
              <a:rPr lang="en-US" dirty="0"/>
              <a:t>Due to the affordable care act, many insurances include dietitian visits under “preventative care” which CAN mean free or very low cost appointments</a:t>
            </a:r>
          </a:p>
          <a:p>
            <a:pPr lvl="1"/>
            <a:r>
              <a:rPr lang="en-US" dirty="0"/>
              <a:t>Often do not need a health diagnosis for coverage</a:t>
            </a:r>
          </a:p>
          <a:p>
            <a:r>
              <a:rPr lang="en-US" dirty="0"/>
              <a:t>Additional support:</a:t>
            </a:r>
          </a:p>
          <a:p>
            <a:pPr lvl="1"/>
            <a:r>
              <a:rPr lang="en-US" dirty="0"/>
              <a:t>Therapist</a:t>
            </a:r>
          </a:p>
          <a:p>
            <a:pPr lvl="1"/>
            <a:r>
              <a:rPr lang="en-US" dirty="0"/>
              <a:t>Physician and/Psychiatrist</a:t>
            </a:r>
          </a:p>
          <a:p>
            <a:pPr lvl="1"/>
            <a:r>
              <a:rPr lang="en-US" dirty="0"/>
              <a:t>Coaching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8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F586A-766F-A35F-D81E-AAF32D54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14" y="1764053"/>
            <a:ext cx="4283189" cy="1221598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r>
              <a:rPr lang="en-US" sz="7300" dirty="0"/>
              <a:t>Questions??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8A81273-1E38-5852-E870-7F3C019753CD}"/>
              </a:ext>
            </a:extLst>
          </p:cNvPr>
          <p:cNvSpPr/>
          <p:nvPr/>
        </p:nvSpPr>
        <p:spPr>
          <a:xfrm>
            <a:off x="788496" y="2985651"/>
            <a:ext cx="4813229" cy="20682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Maranda Stone, MS, RD, CSOWM, CLC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mstonenutrition@gmail.com</a:t>
            </a: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Phone: 720-507-6605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Address: 338 Main St. Longmont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dirty="0" err="1">
                <a:solidFill>
                  <a:schemeClr val="tx1"/>
                </a:solidFill>
              </a:rPr>
              <a:t>Discoverfoodfreedom.com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605DF93C-F24F-06F1-7C3E-099D2F696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39" y="1209957"/>
            <a:ext cx="4356847" cy="4356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40E7E3-E52E-1929-D3B1-AE4CEF815E65}"/>
              </a:ext>
            </a:extLst>
          </p:cNvPr>
          <p:cNvSpPr txBox="1"/>
          <p:nvPr/>
        </p:nvSpPr>
        <p:spPr>
          <a:xfrm>
            <a:off x="7370041" y="979124"/>
            <a:ext cx="30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Link to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E2F62D-385F-B04B-B547-2D6DFB3FF9A3}"/>
              </a:ext>
            </a:extLst>
          </p:cNvPr>
          <p:cNvSpPr txBox="1"/>
          <p:nvPr/>
        </p:nvSpPr>
        <p:spPr>
          <a:xfrm>
            <a:off x="6718439" y="5466007"/>
            <a:ext cx="468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go to </a:t>
            </a:r>
            <a:r>
              <a:rPr lang="en-US" dirty="0" err="1"/>
              <a:t>Discoverfoodfreedom.com</a:t>
            </a:r>
            <a:r>
              <a:rPr lang="en-US" dirty="0"/>
              <a:t>/ADHD</a:t>
            </a:r>
          </a:p>
        </p:txBody>
      </p:sp>
    </p:spTree>
    <p:extLst>
      <p:ext uri="{BB962C8B-B14F-4D97-AF65-F5344CB8AC3E}">
        <p14:creationId xmlns:p14="http://schemas.microsoft.com/office/powerpoint/2010/main" val="241228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322A-6DA5-2648-2E8B-8C568A7D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597C-4822-0B55-6B41-59CF8FF9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279392"/>
          </a:xfrm>
        </p:spPr>
        <p:txBody>
          <a:bodyPr>
            <a:normAutofit/>
          </a:bodyPr>
          <a:lstStyle/>
          <a:p>
            <a:r>
              <a:rPr lang="en-US" dirty="0"/>
              <a:t>Nutrition principles of weight loss</a:t>
            </a:r>
          </a:p>
          <a:p>
            <a:r>
              <a:rPr lang="en-US" dirty="0"/>
              <a:t>ADHD specific strategies</a:t>
            </a:r>
          </a:p>
          <a:p>
            <a:pPr lvl="1"/>
            <a:r>
              <a:rPr lang="en-US" dirty="0"/>
              <a:t>Meal planning</a:t>
            </a:r>
          </a:p>
          <a:p>
            <a:pPr lvl="1"/>
            <a:r>
              <a:rPr lang="en-US" dirty="0"/>
              <a:t>Emotion regulation</a:t>
            </a:r>
          </a:p>
          <a:p>
            <a:pPr lvl="1"/>
            <a:r>
              <a:rPr lang="en-US" dirty="0"/>
              <a:t>Impulse optimization</a:t>
            </a:r>
          </a:p>
          <a:p>
            <a:r>
              <a:rPr lang="en-US" dirty="0"/>
              <a:t>Other considerations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*This specific presentation is geared toward adult nutrition only. If you have weight management concerns with a child, please consult directly with a dietitian. </a:t>
            </a:r>
          </a:p>
        </p:txBody>
      </p:sp>
    </p:spTree>
    <p:extLst>
      <p:ext uri="{BB962C8B-B14F-4D97-AF65-F5344CB8AC3E}">
        <p14:creationId xmlns:p14="http://schemas.microsoft.com/office/powerpoint/2010/main" val="273446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F5E8-8A8F-DAFA-DC22-BF583878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544B-2092-0C4F-69E5-EF0292D6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Everyone’s body has different needs that will depend on health conditions, metabolism and level of physical activity</a:t>
            </a:r>
          </a:p>
          <a:p>
            <a:r>
              <a:rPr lang="en-US" dirty="0"/>
              <a:t>Everyone experiences ADHD differently. Strategies that work for someone else may or may not work for you. </a:t>
            </a:r>
          </a:p>
          <a:p>
            <a:r>
              <a:rPr lang="en-US" u="sng" dirty="0"/>
              <a:t>Please consult with your doctor or dietitian before making significant nutrition changes, especially if you have any health issues including being on warfarin or diabetes medications</a:t>
            </a:r>
          </a:p>
          <a:p>
            <a:r>
              <a:rPr lang="en-US" dirty="0"/>
              <a:t>Medical nutrition therapy (where a dietitian gives you advice based on your specific health conditions) can only be done in a one on one setting where the dietitian has access to your medications and health conditions and can tailor recommendations to you</a:t>
            </a:r>
          </a:p>
        </p:txBody>
      </p:sp>
    </p:spTree>
    <p:extLst>
      <p:ext uri="{BB962C8B-B14F-4D97-AF65-F5344CB8AC3E}">
        <p14:creationId xmlns:p14="http://schemas.microsoft.com/office/powerpoint/2010/main" val="413655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39BB-583D-B0FC-FDCC-97FB3B05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Why Diets don’t work</a:t>
            </a:r>
          </a:p>
        </p:txBody>
      </p:sp>
      <p:pic>
        <p:nvPicPr>
          <p:cNvPr id="7" name="Graphic 6" descr="Fork and knife">
            <a:extLst>
              <a:ext uri="{FF2B5EF4-FFF2-40B4-BE49-F238E27FC236}">
                <a16:creationId xmlns:a16="http://schemas.microsoft.com/office/drawing/2014/main" id="{0A3EEBA8-7184-67D7-0EFF-6620AEFE6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9B3D7-79F8-D2C9-AE4A-B33B1C55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816443"/>
            <a:ext cx="5299585" cy="4355757"/>
          </a:xfrm>
        </p:spPr>
        <p:txBody>
          <a:bodyPr>
            <a:normAutofit/>
          </a:bodyPr>
          <a:lstStyle/>
          <a:p>
            <a:r>
              <a:rPr lang="en-US" sz="1500" dirty="0"/>
              <a:t>Too extreme</a:t>
            </a:r>
          </a:p>
          <a:p>
            <a:pPr lvl="1"/>
            <a:r>
              <a:rPr lang="en-US" sz="1500" dirty="0"/>
              <a:t>Too hungry</a:t>
            </a:r>
          </a:p>
          <a:p>
            <a:pPr lvl="1"/>
            <a:r>
              <a:rPr lang="en-US" sz="1500" dirty="0"/>
              <a:t>Too boring</a:t>
            </a:r>
          </a:p>
          <a:p>
            <a:pPr lvl="1"/>
            <a:r>
              <a:rPr lang="en-US" sz="1500" dirty="0"/>
              <a:t>Too much exercise</a:t>
            </a:r>
          </a:p>
          <a:p>
            <a:pPr lvl="1"/>
            <a:r>
              <a:rPr lang="en-US" sz="1500" dirty="0"/>
              <a:t>Not the way you normally eat</a:t>
            </a:r>
          </a:p>
          <a:p>
            <a:pPr lvl="1"/>
            <a:endParaRPr lang="en-US" sz="1500" dirty="0"/>
          </a:p>
          <a:p>
            <a:r>
              <a:rPr lang="en-US" sz="1500" dirty="0"/>
              <a:t>They confuse your body and long term make things WORSE</a:t>
            </a:r>
          </a:p>
          <a:p>
            <a:pPr lvl="1"/>
            <a:r>
              <a:rPr lang="en-US" sz="1500" dirty="0"/>
              <a:t>INCREASE hunger hormones</a:t>
            </a:r>
          </a:p>
          <a:p>
            <a:pPr lvl="1"/>
            <a:r>
              <a:rPr lang="en-US" sz="1500" dirty="0"/>
              <a:t>SLOW your metabolism (make it easier to gain weight in future)</a:t>
            </a:r>
          </a:p>
          <a:p>
            <a:pPr lvl="1"/>
            <a:r>
              <a:rPr lang="en-US" sz="1500" dirty="0"/>
              <a:t>INCREASE binging or disordered eating habits </a:t>
            </a:r>
          </a:p>
          <a:p>
            <a:pPr lvl="1"/>
            <a:r>
              <a:rPr lang="en-US" sz="1500" dirty="0"/>
              <a:t>LOWER muscle </a:t>
            </a:r>
          </a:p>
          <a:p>
            <a:pPr lvl="1"/>
            <a:endParaRPr lang="en-US" sz="1500" dirty="0"/>
          </a:p>
          <a:p>
            <a:pPr marL="274320" lvl="1" indent="0">
              <a:buNone/>
            </a:pPr>
            <a:r>
              <a:rPr lang="en-US" u="sng" dirty="0"/>
              <a:t>Diets work AGAINST your body, not WITH it </a:t>
            </a:r>
          </a:p>
          <a:p>
            <a:endParaRPr lang="en-US" sz="15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60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573C4-AF5A-E051-4D79-4098E95D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Long term sustainable weight loss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0A92FEB-B796-CBA6-AAE0-7DE2D501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400" dirty="0"/>
              <a:t>1) Learn to listen to your body instead of trying to control or change your body.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2) Sustainable = Immediate dopamine/feel good reward (not delayed gratification)</a:t>
            </a:r>
          </a:p>
          <a:p>
            <a:pPr lvl="1"/>
            <a:r>
              <a:rPr lang="en-US" sz="2400" dirty="0"/>
              <a:t>Eat food that you genuinely ENJOY that supports your health</a:t>
            </a:r>
          </a:p>
          <a:p>
            <a:pPr lvl="1"/>
            <a:r>
              <a:rPr lang="en-US" sz="2400" dirty="0"/>
              <a:t>Move in a way that you LIKE that feels good WHILE you are doing it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3) Challenge your assumptions of what this has to look like for you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4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C2D7-DD0E-F104-A51B-A1DA64E6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principles of weight loss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22596AB-2948-3F0C-585C-0800123BC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55080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962B4E-1B71-B8EE-CA68-C4BCFD240728}"/>
              </a:ext>
            </a:extLst>
          </p:cNvPr>
          <p:cNvSpPr txBox="1"/>
          <p:nvPr/>
        </p:nvSpPr>
        <p:spPr>
          <a:xfrm>
            <a:off x="1952367" y="6345195"/>
            <a:ext cx="789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*If that calculation takes you below 1200kcal per day, please consult a dietitian first </a:t>
            </a:r>
          </a:p>
        </p:txBody>
      </p:sp>
    </p:spTree>
    <p:extLst>
      <p:ext uri="{BB962C8B-B14F-4D97-AF65-F5344CB8AC3E}">
        <p14:creationId xmlns:p14="http://schemas.microsoft.com/office/powerpoint/2010/main" val="272422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71FA-5599-1F3A-BFCD-85268979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principles of weight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7465-4D8F-B587-2D01-6F449E9C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13114" cy="40507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Macronutrient daily distribution</a:t>
            </a:r>
          </a:p>
          <a:p>
            <a:pPr lvl="1"/>
            <a:r>
              <a:rPr lang="en-US" dirty="0"/>
              <a:t>25-35% of calories from protein (minimum 65g, 0.8g-1.2g/kg current body weight, in case of obesity IBW is used)</a:t>
            </a:r>
          </a:p>
          <a:p>
            <a:pPr lvl="1"/>
            <a:r>
              <a:rPr lang="en-US" dirty="0"/>
              <a:t>45-55% calories from carbohydrates (not going below 120g) </a:t>
            </a:r>
          </a:p>
          <a:p>
            <a:pPr lvl="1"/>
            <a:r>
              <a:rPr lang="en-US" dirty="0"/>
              <a:t>25-35% calories from fat (not going below 35)</a:t>
            </a:r>
          </a:p>
          <a:p>
            <a:r>
              <a:rPr lang="en-US" dirty="0"/>
              <a:t>Eating 3 balanced meals per day, balanced snacks as needed</a:t>
            </a:r>
          </a:p>
          <a:p>
            <a:r>
              <a:rPr lang="en-US" dirty="0"/>
              <a:t>Adequate fluid intake (varies a lot- 65-120 oz)</a:t>
            </a:r>
          </a:p>
          <a:p>
            <a:pPr marL="0" indent="0">
              <a:buNone/>
            </a:pPr>
            <a:r>
              <a:rPr lang="en-US" dirty="0"/>
              <a:t>*These recommendations can vary significantly with medical conditions, age, severity of obesity, and if you have high levels physical activity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circular chart of food&#10;&#10;AI-generated content may be incorrect.">
            <a:extLst>
              <a:ext uri="{FF2B5EF4-FFF2-40B4-BE49-F238E27FC236}">
                <a16:creationId xmlns:a16="http://schemas.microsoft.com/office/drawing/2014/main" id="{7623C2AF-8627-8341-5F5C-1A5F5F9C9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24" y="1739260"/>
            <a:ext cx="4488352" cy="44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2073</TotalTime>
  <Words>2281</Words>
  <Application>Microsoft Macintosh PowerPoint</Application>
  <PresentationFormat>Widescreen</PresentationFormat>
  <Paragraphs>280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How to lose weight and keep it off with ADHD     </vt:lpstr>
      <vt:lpstr>My background</vt:lpstr>
      <vt:lpstr>Adhd and body weight</vt:lpstr>
      <vt:lpstr>outline</vt:lpstr>
      <vt:lpstr>Medical disclaimer</vt:lpstr>
      <vt:lpstr>Why Diets don’t work</vt:lpstr>
      <vt:lpstr>Long term sustainable weight loss</vt:lpstr>
      <vt:lpstr>Nutrition principles of weight loss</vt:lpstr>
      <vt:lpstr>Nutrition principles of weight loss</vt:lpstr>
      <vt:lpstr>Aim for 80% of what you eat to be healthy</vt:lpstr>
      <vt:lpstr>Food label Basics</vt:lpstr>
      <vt:lpstr>Tracking</vt:lpstr>
      <vt:lpstr>Rate of weight loss</vt:lpstr>
      <vt:lpstr>Shopping and cooking with adhd</vt:lpstr>
      <vt:lpstr>Cooking and executive function</vt:lpstr>
      <vt:lpstr>Reduce executive function demands</vt:lpstr>
      <vt:lpstr>Cooking Strategies: no cook options</vt:lpstr>
      <vt:lpstr>Strategies: minimal cook options</vt:lpstr>
      <vt:lpstr>Meal planning</vt:lpstr>
      <vt:lpstr>Grocery list example</vt:lpstr>
      <vt:lpstr>EMOTION REGULATION</vt:lpstr>
      <vt:lpstr>Dopamine and food</vt:lpstr>
      <vt:lpstr>AHDH and the nervous system</vt:lpstr>
      <vt:lpstr>Hunger scale </vt:lpstr>
      <vt:lpstr>Optimize your impulses</vt:lpstr>
      <vt:lpstr>Impulse optimization vs impulse control</vt:lpstr>
      <vt:lpstr>ADHD friendly kitchen</vt:lpstr>
      <vt:lpstr>Additional considerations</vt:lpstr>
      <vt:lpstr>Additional considerations</vt:lpstr>
      <vt:lpstr>finding support</vt:lpstr>
      <vt:lpstr> Questions??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Stone, Maranda</dc:creator>
  <cp:lastModifiedBy>Stone, Maranda</cp:lastModifiedBy>
  <cp:revision>27</cp:revision>
  <dcterms:created xsi:type="dcterms:W3CDTF">2025-01-17T02:07:05Z</dcterms:created>
  <dcterms:modified xsi:type="dcterms:W3CDTF">2025-01-20T23:38:23Z</dcterms:modified>
</cp:coreProperties>
</file>